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23"/>
  </p:notesMasterIdLst>
  <p:sldIdLst>
    <p:sldId id="256" r:id="rId2"/>
    <p:sldId id="278" r:id="rId3"/>
    <p:sldId id="280" r:id="rId4"/>
    <p:sldId id="258" r:id="rId5"/>
    <p:sldId id="281" r:id="rId6"/>
    <p:sldId id="264" r:id="rId7"/>
    <p:sldId id="279" r:id="rId8"/>
    <p:sldId id="269" r:id="rId9"/>
    <p:sldId id="270" r:id="rId10"/>
    <p:sldId id="266" r:id="rId11"/>
    <p:sldId id="259" r:id="rId12"/>
    <p:sldId id="268" r:id="rId13"/>
    <p:sldId id="267" r:id="rId14"/>
    <p:sldId id="274" r:id="rId15"/>
    <p:sldId id="265" r:id="rId16"/>
    <p:sldId id="271" r:id="rId17"/>
    <p:sldId id="272" r:id="rId18"/>
    <p:sldId id="273"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700" autoAdjust="0"/>
  </p:normalViewPr>
  <p:slideViewPr>
    <p:cSldViewPr>
      <p:cViewPr varScale="1">
        <p:scale>
          <a:sx n="90" d="100"/>
          <a:sy n="90" d="100"/>
        </p:scale>
        <p:origin x="1902"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A9BF0C-FB72-4882-A61B-A06CAE6600A3}" type="datetimeFigureOut">
              <a:rPr lang="en-US" smtClean="0"/>
              <a:pPr/>
              <a:t>7/20/2018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7787E8-E638-4C94-8FAB-8744558AADB6}" type="slidenum">
              <a:rPr lang="en-US" smtClean="0"/>
              <a:pPr/>
              <a:t>‹#›</a:t>
            </a:fld>
            <a:endParaRPr lang="en-US"/>
          </a:p>
        </p:txBody>
      </p:sp>
    </p:spTree>
    <p:extLst>
      <p:ext uri="{BB962C8B-B14F-4D97-AF65-F5344CB8AC3E}">
        <p14:creationId xmlns:p14="http://schemas.microsoft.com/office/powerpoint/2010/main" val="1933690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7787E8-E638-4C94-8FAB-8744558AADB6}" type="slidenum">
              <a:rPr lang="en-US" smtClean="0"/>
              <a:pPr/>
              <a:t>2</a:t>
            </a:fld>
            <a:endParaRPr lang="en-US"/>
          </a:p>
        </p:txBody>
      </p:sp>
    </p:spTree>
    <p:extLst>
      <p:ext uri="{BB962C8B-B14F-4D97-AF65-F5344CB8AC3E}">
        <p14:creationId xmlns:p14="http://schemas.microsoft.com/office/powerpoint/2010/main" val="2213756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Debrief the WORLDS</a:t>
            </a:r>
            <a:r>
              <a:rPr lang="en-US" baseline="0" dirty="0" smtClean="0"/>
              <a:t> IN COMPARISON activity by showing this slide. </a:t>
            </a:r>
            <a:endParaRPr lang="en-US" dirty="0" smtClean="0"/>
          </a:p>
          <a:p>
            <a:endParaRPr lang="en-US" dirty="0" smtClean="0"/>
          </a:p>
          <a:p>
            <a:r>
              <a:rPr lang="en-US" dirty="0" smtClean="0"/>
              <a:t>The</a:t>
            </a:r>
            <a:r>
              <a:rPr lang="en-US" baseline="0" dirty="0" smtClean="0"/>
              <a:t> problem here is that while the size scale is correct, in order to fit them together on one screen, the distance scale is WAY too short (they are too close together).</a:t>
            </a:r>
          </a:p>
          <a:p>
            <a:endParaRPr lang="en-US" baseline="0" dirty="0" smtClean="0"/>
          </a:p>
          <a:p>
            <a:r>
              <a:rPr lang="en-US" baseline="0" dirty="0" smtClean="0"/>
              <a:t>How do we know the spacing of the planets?  NOW DO THE Scale Model activity</a:t>
            </a:r>
            <a:endParaRPr lang="en-US" dirty="0"/>
          </a:p>
        </p:txBody>
      </p:sp>
      <p:sp>
        <p:nvSpPr>
          <p:cNvPr id="4" name="Slide Number Placeholder 3"/>
          <p:cNvSpPr>
            <a:spLocks noGrp="1"/>
          </p:cNvSpPr>
          <p:nvPr>
            <p:ph type="sldNum" sz="quarter" idx="10"/>
          </p:nvPr>
        </p:nvSpPr>
        <p:spPr/>
        <p:txBody>
          <a:bodyPr/>
          <a:lstStyle/>
          <a:p>
            <a:fld id="{187787E8-E638-4C94-8FAB-8744558AADB6}" type="slidenum">
              <a:rPr lang="en-US" smtClean="0"/>
              <a:pPr/>
              <a:t>4</a:t>
            </a:fld>
            <a:endParaRPr lang="en-US"/>
          </a:p>
        </p:txBody>
      </p:sp>
    </p:spTree>
    <p:extLst>
      <p:ext uri="{BB962C8B-B14F-4D97-AF65-F5344CB8AC3E}">
        <p14:creationId xmlns:p14="http://schemas.microsoft.com/office/powerpoint/2010/main" val="4100872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30300" y="676275"/>
            <a:ext cx="4610100" cy="3457575"/>
          </a:xfrm>
          <a:noFill/>
          <a:ln/>
          <a:extLst>
            <a:ext uri="{909E8E84-426E-40dd-AFC4-6F175D3DCCD1}">
              <a14:hiddenFill xmlns=""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896938" y="4359771"/>
            <a:ext cx="5076825" cy="413255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0251" tIns="45126" rIns="90251" bIns="45126"/>
          <a:lstStyle/>
          <a:p>
            <a:r>
              <a:rPr lang="en-US" dirty="0" smtClean="0">
                <a:latin typeface="Times New Roman" charset="0"/>
                <a:ea typeface="ＭＳ Ｐゴシック" charset="0"/>
                <a:cs typeface="ＭＳ Ｐゴシック" charset="0"/>
              </a:rPr>
              <a:t>You can fit</a:t>
            </a:r>
            <a:r>
              <a:rPr lang="en-US" baseline="0" dirty="0" smtClean="0">
                <a:latin typeface="Times New Roman" charset="0"/>
                <a:ea typeface="ＭＳ Ｐゴシック" charset="0"/>
                <a:cs typeface="ＭＳ Ｐゴシック" charset="0"/>
              </a:rPr>
              <a:t> roughly 100</a:t>
            </a:r>
            <a:r>
              <a:rPr lang="en-US" dirty="0" smtClean="0">
                <a:latin typeface="Times New Roman" charset="0"/>
                <a:ea typeface="ＭＳ Ｐゴシック" charset="0"/>
                <a:cs typeface="ＭＳ Ｐゴシック" charset="0"/>
              </a:rPr>
              <a:t> Earth’s across the Sun.</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fit</a:t>
            </a:r>
            <a:r>
              <a:rPr lang="en-US" baseline="0" dirty="0" smtClean="0"/>
              <a:t> roughly 30 Earth’s between the Earth and Moon.</a:t>
            </a:r>
            <a:endParaRPr lang="en-US" dirty="0"/>
          </a:p>
        </p:txBody>
      </p:sp>
      <p:sp>
        <p:nvSpPr>
          <p:cNvPr id="4" name="Slide Number Placeholder 3"/>
          <p:cNvSpPr>
            <a:spLocks noGrp="1"/>
          </p:cNvSpPr>
          <p:nvPr>
            <p:ph type="sldNum" sz="quarter" idx="10"/>
          </p:nvPr>
        </p:nvSpPr>
        <p:spPr/>
        <p:txBody>
          <a:bodyPr/>
          <a:lstStyle/>
          <a:p>
            <a:fld id="{187787E8-E638-4C94-8FAB-8744558AADB6}" type="slidenum">
              <a:rPr lang="en-US" smtClean="0"/>
              <a:pPr/>
              <a:t>10</a:t>
            </a:fld>
            <a:endParaRPr lang="en-US"/>
          </a:p>
        </p:txBody>
      </p:sp>
    </p:spTree>
    <p:extLst>
      <p:ext uri="{BB962C8B-B14F-4D97-AF65-F5344CB8AC3E}">
        <p14:creationId xmlns:p14="http://schemas.microsoft.com/office/powerpoint/2010/main" val="3514045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7288" y="681038"/>
            <a:ext cx="4543425" cy="3408362"/>
          </a:xfrm>
          <a:noFill/>
          <a:ln/>
          <a:extLst>
            <a:ext uri="{909E8E84-426E-40dd-AFC4-6F175D3DCCD1}">
              <a14:hiddenFill xmlns=""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xfrm>
            <a:off x="914400" y="4317167"/>
            <a:ext cx="5029200" cy="4165687"/>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smtClean="0">
                <a:latin typeface="Times New Roman" charset="0"/>
                <a:ea typeface="ＭＳ Ｐゴシック" charset="0"/>
                <a:cs typeface="ＭＳ Ｐゴシック" charset="0"/>
              </a:rPr>
              <a:t>We can show them to the correct distance scale.</a:t>
            </a:r>
          </a:p>
          <a:p>
            <a:r>
              <a:rPr lang="en-US" baseline="0" dirty="0" smtClean="0">
                <a:latin typeface="Times New Roman" charset="0"/>
                <a:ea typeface="ＭＳ Ｐゴシック" charset="0"/>
                <a:cs typeface="ＭＳ Ｐゴシック" charset="0"/>
              </a:rPr>
              <a:t>     - Pocket Solar System activity</a:t>
            </a:r>
            <a:endParaRPr lang="en-US" dirty="0" smtClean="0">
              <a:latin typeface="Times New Roman" charset="0"/>
              <a:ea typeface="ＭＳ Ｐゴシック" charset="0"/>
              <a:cs typeface="ＭＳ Ｐゴシック" charset="0"/>
            </a:endParaRPr>
          </a:p>
          <a:p>
            <a:endParaRPr lang="en-US" dirty="0" smtClean="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The trouble</a:t>
            </a:r>
            <a:r>
              <a:rPr lang="en-US" baseline="0" dirty="0" smtClean="0">
                <a:latin typeface="Times New Roman" charset="0"/>
                <a:ea typeface="ＭＳ Ｐゴシック" charset="0"/>
                <a:cs typeface="ＭＳ Ｐゴシック" charset="0"/>
              </a:rPr>
              <a:t> here is that, </a:t>
            </a:r>
            <a:r>
              <a:rPr lang="en-US" dirty="0" smtClean="0">
                <a:latin typeface="Times New Roman" charset="0"/>
                <a:ea typeface="ＭＳ Ｐゴシック" charset="0"/>
                <a:cs typeface="ＭＳ Ｐゴシック" charset="0"/>
              </a:rPr>
              <a:t>in</a:t>
            </a:r>
            <a:r>
              <a:rPr lang="en-US" baseline="0" dirty="0" smtClean="0">
                <a:latin typeface="Times New Roman" charset="0"/>
                <a:ea typeface="ＭＳ Ｐゴシック" charset="0"/>
                <a:cs typeface="ＭＳ Ｐゴシック" charset="0"/>
              </a:rPr>
              <a:t> order to see the planets, we have to make them way too big.</a:t>
            </a:r>
          </a:p>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7787E8-E638-4C94-8FAB-8744558AADB6}" type="slidenum">
              <a:rPr lang="en-US" smtClean="0"/>
              <a:pPr/>
              <a:t>13</a:t>
            </a:fld>
            <a:endParaRPr lang="en-US"/>
          </a:p>
        </p:txBody>
      </p:sp>
    </p:spTree>
    <p:extLst>
      <p:ext uri="{BB962C8B-B14F-4D97-AF65-F5344CB8AC3E}">
        <p14:creationId xmlns:p14="http://schemas.microsoft.com/office/powerpoint/2010/main" val="115267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7787E8-E638-4C94-8FAB-8744558AADB6}" type="slidenum">
              <a:rPr lang="en-US" smtClean="0"/>
              <a:pPr/>
              <a:t>14</a:t>
            </a:fld>
            <a:endParaRPr lang="en-US"/>
          </a:p>
        </p:txBody>
      </p:sp>
    </p:spTree>
    <p:extLst>
      <p:ext uri="{BB962C8B-B14F-4D97-AF65-F5344CB8AC3E}">
        <p14:creationId xmlns:p14="http://schemas.microsoft.com/office/powerpoint/2010/main" val="2056226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fit around 100</a:t>
            </a:r>
            <a:r>
              <a:rPr lang="en-US" baseline="0" dirty="0" smtClean="0"/>
              <a:t> Suns between the Sun and Earth.</a:t>
            </a:r>
          </a:p>
          <a:p>
            <a:r>
              <a:rPr lang="en-US" baseline="0" dirty="0" smtClean="0"/>
              <a:t>     How many Earth’s can you fit between the Sun and Earth?  (100 x 100)</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87787E8-E638-4C94-8FAB-8744558AADB6}" type="slidenum">
              <a:rPr lang="en-US" smtClean="0"/>
              <a:pPr/>
              <a:t>15</a:t>
            </a:fld>
            <a:endParaRPr lang="en-US"/>
          </a:p>
        </p:txBody>
      </p:sp>
    </p:spTree>
    <p:extLst>
      <p:ext uri="{BB962C8B-B14F-4D97-AF65-F5344CB8AC3E}">
        <p14:creationId xmlns:p14="http://schemas.microsoft.com/office/powerpoint/2010/main" val="1608825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F0EE362-B161-4CF3-9A7F-3F2F80D60089}" type="datetimeFigureOut">
              <a:rPr lang="en-US" smtClean="0"/>
              <a:pPr/>
              <a:t>7/20/2018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2073B1D-C13C-4420-8693-EB3700560385}" type="slidenum">
              <a:rPr lang="en-US" smtClean="0"/>
              <a:pPr/>
              <a:t>‹#›</a:t>
            </a:fld>
            <a:endParaRPr lang="en-US"/>
          </a:p>
        </p:txBody>
      </p:sp>
      <p:pic>
        <p:nvPicPr>
          <p:cNvPr id="8" name="Picture 8" descr="http://www.contemplative-studies.org/images/logo_shsu.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0097" t="3314" r="9134"/>
          <a:stretch/>
        </p:blipFill>
        <p:spPr bwMode="auto">
          <a:xfrm>
            <a:off x="0" y="5353050"/>
            <a:ext cx="1804238" cy="150495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6" descr="http://upload.wikimedia.org/wikipedia/commons/2/25/Nasa-logo.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87386" y="5353050"/>
            <a:ext cx="1756614" cy="150495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userDrawn="1"/>
        </p:nvSpPr>
        <p:spPr>
          <a:xfrm>
            <a:off x="1794306" y="4800600"/>
            <a:ext cx="5562600" cy="2308324"/>
          </a:xfrm>
          <a:prstGeom prst="rect">
            <a:avLst/>
          </a:prstGeom>
          <a:noFill/>
        </p:spPr>
        <p:txBody>
          <a:bodyPr wrap="square" rtlCol="0">
            <a:spAutoFit/>
          </a:bodyPr>
          <a:lstStyle/>
          <a:p>
            <a:pPr algn="ctr"/>
            <a:r>
              <a:rPr lang="en-US" i="1" dirty="0" smtClean="0"/>
              <a:t> </a:t>
            </a:r>
            <a:endParaRPr lang="en-US" dirty="0" smtClean="0"/>
          </a:p>
          <a:p>
            <a:pPr algn="ctr"/>
            <a:r>
              <a:rPr lang="en-US" i="1" dirty="0" smtClean="0"/>
              <a:t>This project is supported by the</a:t>
            </a:r>
          </a:p>
          <a:p>
            <a:pPr algn="ctr"/>
            <a:r>
              <a:rPr lang="en-US" i="1" dirty="0" smtClean="0"/>
              <a:t>NASA Science Mission Directorate Education and Public Outreach for Earth and Space Science (EPOESS), which is part of the Research Opportunities in Space and Earth Sciences (ROSES), Grant Number NNX12AH11G</a:t>
            </a:r>
            <a:endParaRPr lang="en-US" dirty="0" smtClean="0"/>
          </a:p>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0EE362-B161-4CF3-9A7F-3F2F80D60089}" type="datetimeFigureOut">
              <a:rPr lang="en-US" smtClean="0"/>
              <a:pPr/>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73B1D-C13C-4420-8693-EB37005603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0EE362-B161-4CF3-9A7F-3F2F80D60089}" type="datetimeFigureOut">
              <a:rPr lang="en-US" smtClean="0"/>
              <a:pPr/>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73B1D-C13C-4420-8693-EB37005603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0EE362-B161-4CF3-9A7F-3F2F80D60089}" type="datetimeFigureOut">
              <a:rPr lang="en-US" smtClean="0"/>
              <a:pPr/>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73B1D-C13C-4420-8693-EB37005603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F0EE362-B161-4CF3-9A7F-3F2F80D60089}" type="datetimeFigureOut">
              <a:rPr lang="en-US" smtClean="0"/>
              <a:pPr/>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73B1D-C13C-4420-8693-EB37005603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0EE362-B161-4CF3-9A7F-3F2F80D60089}" type="datetimeFigureOut">
              <a:rPr lang="en-US" smtClean="0"/>
              <a:pPr/>
              <a:t>7/20/2018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73B1D-C13C-4420-8693-EB37005603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F0EE362-B161-4CF3-9A7F-3F2F80D60089}" type="datetimeFigureOut">
              <a:rPr lang="en-US" smtClean="0"/>
              <a:pPr/>
              <a:t>7/20/2018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073B1D-C13C-4420-8693-EB37005603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0EE362-B161-4CF3-9A7F-3F2F80D60089}" type="datetimeFigureOut">
              <a:rPr lang="en-US" smtClean="0"/>
              <a:pPr/>
              <a:t>7/20/2018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073B1D-C13C-4420-8693-EB37005603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EE362-B161-4CF3-9A7F-3F2F80D60089}" type="datetimeFigureOut">
              <a:rPr lang="en-US" smtClean="0"/>
              <a:pPr/>
              <a:t>7/20/2018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073B1D-C13C-4420-8693-EB37005603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0EE362-B161-4CF3-9A7F-3F2F80D60089}" type="datetimeFigureOut">
              <a:rPr lang="en-US" smtClean="0"/>
              <a:pPr/>
              <a:t>7/20/2018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73B1D-C13C-4420-8693-EB37005603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0EE362-B161-4CF3-9A7F-3F2F80D60089}" type="datetimeFigureOut">
              <a:rPr lang="en-US" smtClean="0"/>
              <a:pPr/>
              <a:t>7/20/2018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2073B1D-C13C-4420-8693-EB370056038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F0EE362-B161-4CF3-9A7F-3F2F80D60089}" type="datetimeFigureOut">
              <a:rPr lang="en-US" smtClean="0"/>
              <a:pPr/>
              <a:t>7/20/2018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2073B1D-C13C-4420-8693-EB370056038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joshworth.com/dev/pixelspace/pixelspace_solarsystem.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gIbfYsQfNW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asa.gov/image-feature/ames/kepler-90-system-planet-siz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nasa.gov/content/goddard/sun-release-x3.1-class-solar-flare-on-oct-24-2014"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SPACED OUT</a:t>
            </a:r>
            <a:endParaRPr lang="en-US" dirty="0"/>
          </a:p>
        </p:txBody>
      </p:sp>
      <p:sp>
        <p:nvSpPr>
          <p:cNvPr id="3" name="Subtitle 2"/>
          <p:cNvSpPr>
            <a:spLocks noGrp="1"/>
          </p:cNvSpPr>
          <p:nvPr>
            <p:ph type="subTitle" idx="1"/>
          </p:nvPr>
        </p:nvSpPr>
        <p:spPr/>
        <p:txBody>
          <a:bodyPr/>
          <a:lstStyle/>
          <a:p>
            <a:r>
              <a:rPr lang="en-US" dirty="0" smtClean="0">
                <a:latin typeface="+mj-lt"/>
              </a:rPr>
              <a:t>Scale Models of the Nearby Universe</a:t>
            </a:r>
            <a:endParaRPr lang="en-US" dirty="0">
              <a:latin typeface="+mj-lt"/>
            </a:endParaRPr>
          </a:p>
        </p:txBody>
      </p:sp>
    </p:spTree>
    <p:extLst>
      <p:ext uri="{BB962C8B-B14F-4D97-AF65-F5344CB8AC3E}">
        <p14:creationId xmlns:p14="http://schemas.microsoft.com/office/powerpoint/2010/main" val="1273137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90860" y="76200"/>
            <a:ext cx="8229600" cy="1143000"/>
          </a:xfrm>
        </p:spPr>
        <p:txBody>
          <a:bodyPr tIns="41473"/>
          <a:lstStyle/>
          <a:p>
            <a:r>
              <a:rPr lang="en-US" b="1" i="1" dirty="0">
                <a:solidFill>
                  <a:srgbClr val="FFFFFF"/>
                </a:solidFill>
                <a:ea typeface="ＭＳ Ｐゴシック" charset="0"/>
                <a:cs typeface="ＭＳ Ｐゴシック" charset="0"/>
              </a:rPr>
              <a:t>The Earth-Moon System</a:t>
            </a:r>
          </a:p>
        </p:txBody>
      </p:sp>
      <p:sp>
        <p:nvSpPr>
          <p:cNvPr id="6" name="Oval 1048"/>
          <p:cNvSpPr>
            <a:spLocks noChangeAspect="1" noChangeArrowheads="1"/>
          </p:cNvSpPr>
          <p:nvPr/>
        </p:nvSpPr>
        <p:spPr bwMode="auto">
          <a:xfrm>
            <a:off x="653760" y="3943134"/>
            <a:ext cx="273600" cy="273629"/>
          </a:xfrm>
          <a:prstGeom prst="ellipse">
            <a:avLst/>
          </a:prstGeom>
          <a:solidFill>
            <a:schemeClr val="accent1">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7" name="Oval 1049"/>
          <p:cNvSpPr>
            <a:spLocks noChangeAspect="1" noChangeArrowheads="1"/>
          </p:cNvSpPr>
          <p:nvPr/>
        </p:nvSpPr>
        <p:spPr bwMode="auto">
          <a:xfrm>
            <a:off x="921600" y="3943134"/>
            <a:ext cx="273600" cy="273629"/>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8" name="Oval 1050"/>
          <p:cNvSpPr>
            <a:spLocks noChangeAspect="1" noChangeArrowheads="1"/>
          </p:cNvSpPr>
          <p:nvPr/>
        </p:nvSpPr>
        <p:spPr bwMode="auto">
          <a:xfrm>
            <a:off x="1189440" y="3948895"/>
            <a:ext cx="273600" cy="275069"/>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9" name="Oval 1051"/>
          <p:cNvSpPr>
            <a:spLocks noChangeAspect="1" noChangeArrowheads="1"/>
          </p:cNvSpPr>
          <p:nvPr/>
        </p:nvSpPr>
        <p:spPr bwMode="auto">
          <a:xfrm>
            <a:off x="1450080" y="3948895"/>
            <a:ext cx="275040" cy="275069"/>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10" name="Oval 1052"/>
          <p:cNvSpPr>
            <a:spLocks noChangeAspect="1" noChangeArrowheads="1"/>
          </p:cNvSpPr>
          <p:nvPr/>
        </p:nvSpPr>
        <p:spPr bwMode="auto">
          <a:xfrm>
            <a:off x="1717921" y="3948895"/>
            <a:ext cx="267840" cy="275069"/>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11" name="Oval 1053"/>
          <p:cNvSpPr>
            <a:spLocks noChangeAspect="1" noChangeArrowheads="1"/>
          </p:cNvSpPr>
          <p:nvPr/>
        </p:nvSpPr>
        <p:spPr bwMode="auto">
          <a:xfrm>
            <a:off x="1978561" y="3956096"/>
            <a:ext cx="275040" cy="273629"/>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12" name="Oval 1055"/>
          <p:cNvSpPr>
            <a:spLocks noChangeAspect="1" noChangeArrowheads="1"/>
          </p:cNvSpPr>
          <p:nvPr/>
        </p:nvSpPr>
        <p:spPr bwMode="auto">
          <a:xfrm>
            <a:off x="2253601" y="3956096"/>
            <a:ext cx="273600" cy="273629"/>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13" name="Oval 1056"/>
          <p:cNvSpPr>
            <a:spLocks noChangeAspect="1" noChangeArrowheads="1"/>
          </p:cNvSpPr>
          <p:nvPr/>
        </p:nvSpPr>
        <p:spPr bwMode="auto">
          <a:xfrm>
            <a:off x="2521441" y="3956096"/>
            <a:ext cx="273600" cy="273629"/>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14" name="Oval 1057"/>
          <p:cNvSpPr>
            <a:spLocks noChangeAspect="1" noChangeArrowheads="1"/>
          </p:cNvSpPr>
          <p:nvPr/>
        </p:nvSpPr>
        <p:spPr bwMode="auto">
          <a:xfrm>
            <a:off x="2789281" y="3961857"/>
            <a:ext cx="273600" cy="275068"/>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15" name="Oval 1059"/>
          <p:cNvSpPr>
            <a:spLocks noChangeAspect="1" noChangeArrowheads="1"/>
          </p:cNvSpPr>
          <p:nvPr/>
        </p:nvSpPr>
        <p:spPr bwMode="auto">
          <a:xfrm>
            <a:off x="3055681" y="3961857"/>
            <a:ext cx="275040" cy="275068"/>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18" name="Oval 1048"/>
          <p:cNvSpPr>
            <a:spLocks noChangeAspect="1" noChangeArrowheads="1"/>
          </p:cNvSpPr>
          <p:nvPr/>
        </p:nvSpPr>
        <p:spPr bwMode="auto">
          <a:xfrm>
            <a:off x="3309120" y="3960416"/>
            <a:ext cx="273600" cy="273629"/>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19" name="Oval 1049"/>
          <p:cNvSpPr>
            <a:spLocks noChangeAspect="1" noChangeArrowheads="1"/>
          </p:cNvSpPr>
          <p:nvPr/>
        </p:nvSpPr>
        <p:spPr bwMode="auto">
          <a:xfrm>
            <a:off x="3576960" y="3960416"/>
            <a:ext cx="273600" cy="273629"/>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20" name="Oval 1050"/>
          <p:cNvSpPr>
            <a:spLocks noChangeAspect="1" noChangeArrowheads="1"/>
          </p:cNvSpPr>
          <p:nvPr/>
        </p:nvSpPr>
        <p:spPr bwMode="auto">
          <a:xfrm>
            <a:off x="3844800" y="3966177"/>
            <a:ext cx="273600" cy="275069"/>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21" name="Oval 1051"/>
          <p:cNvSpPr>
            <a:spLocks noChangeAspect="1" noChangeArrowheads="1"/>
          </p:cNvSpPr>
          <p:nvPr/>
        </p:nvSpPr>
        <p:spPr bwMode="auto">
          <a:xfrm>
            <a:off x="4105440" y="3966177"/>
            <a:ext cx="275040" cy="275069"/>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22" name="Oval 1052"/>
          <p:cNvSpPr>
            <a:spLocks noChangeAspect="1" noChangeArrowheads="1"/>
          </p:cNvSpPr>
          <p:nvPr/>
        </p:nvSpPr>
        <p:spPr bwMode="auto">
          <a:xfrm>
            <a:off x="4373281" y="3966177"/>
            <a:ext cx="267840" cy="275069"/>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23" name="Oval 1053"/>
          <p:cNvSpPr>
            <a:spLocks noChangeAspect="1" noChangeArrowheads="1"/>
          </p:cNvSpPr>
          <p:nvPr/>
        </p:nvSpPr>
        <p:spPr bwMode="auto">
          <a:xfrm>
            <a:off x="4633921" y="3973378"/>
            <a:ext cx="275040" cy="273629"/>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24" name="Oval 1055"/>
          <p:cNvSpPr>
            <a:spLocks noChangeAspect="1" noChangeArrowheads="1"/>
          </p:cNvSpPr>
          <p:nvPr/>
        </p:nvSpPr>
        <p:spPr bwMode="auto">
          <a:xfrm>
            <a:off x="4908961" y="3973378"/>
            <a:ext cx="273600" cy="273629"/>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25" name="Oval 1056"/>
          <p:cNvSpPr>
            <a:spLocks noChangeAspect="1" noChangeArrowheads="1"/>
          </p:cNvSpPr>
          <p:nvPr/>
        </p:nvSpPr>
        <p:spPr bwMode="auto">
          <a:xfrm>
            <a:off x="5176801" y="3973378"/>
            <a:ext cx="273600" cy="273629"/>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26" name="Oval 1057"/>
          <p:cNvSpPr>
            <a:spLocks noChangeAspect="1" noChangeArrowheads="1"/>
          </p:cNvSpPr>
          <p:nvPr/>
        </p:nvSpPr>
        <p:spPr bwMode="auto">
          <a:xfrm>
            <a:off x="5444641" y="3979138"/>
            <a:ext cx="273600" cy="275068"/>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27" name="Oval 1059"/>
          <p:cNvSpPr>
            <a:spLocks noChangeAspect="1" noChangeArrowheads="1"/>
          </p:cNvSpPr>
          <p:nvPr/>
        </p:nvSpPr>
        <p:spPr bwMode="auto">
          <a:xfrm>
            <a:off x="5711041" y="3979138"/>
            <a:ext cx="275040" cy="275068"/>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29" name="Oval 1048"/>
          <p:cNvSpPr>
            <a:spLocks noChangeAspect="1" noChangeArrowheads="1"/>
          </p:cNvSpPr>
          <p:nvPr/>
        </p:nvSpPr>
        <p:spPr bwMode="auto">
          <a:xfrm>
            <a:off x="5964480" y="3977698"/>
            <a:ext cx="273600" cy="273629"/>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30" name="Oval 1049"/>
          <p:cNvSpPr>
            <a:spLocks noChangeAspect="1" noChangeArrowheads="1"/>
          </p:cNvSpPr>
          <p:nvPr/>
        </p:nvSpPr>
        <p:spPr bwMode="auto">
          <a:xfrm>
            <a:off x="6232320" y="3977698"/>
            <a:ext cx="273600" cy="273629"/>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31" name="Oval 1050"/>
          <p:cNvSpPr>
            <a:spLocks noChangeAspect="1" noChangeArrowheads="1"/>
          </p:cNvSpPr>
          <p:nvPr/>
        </p:nvSpPr>
        <p:spPr bwMode="auto">
          <a:xfrm>
            <a:off x="6500160" y="3983459"/>
            <a:ext cx="273600" cy="275069"/>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32" name="Oval 1051"/>
          <p:cNvSpPr>
            <a:spLocks noChangeAspect="1" noChangeArrowheads="1"/>
          </p:cNvSpPr>
          <p:nvPr/>
        </p:nvSpPr>
        <p:spPr bwMode="auto">
          <a:xfrm>
            <a:off x="6760800" y="3983459"/>
            <a:ext cx="275040" cy="275069"/>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33" name="Oval 1052"/>
          <p:cNvSpPr>
            <a:spLocks noChangeAspect="1" noChangeArrowheads="1"/>
          </p:cNvSpPr>
          <p:nvPr/>
        </p:nvSpPr>
        <p:spPr bwMode="auto">
          <a:xfrm>
            <a:off x="7028641" y="3983459"/>
            <a:ext cx="267840" cy="275069"/>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34" name="Oval 1053"/>
          <p:cNvSpPr>
            <a:spLocks noChangeAspect="1" noChangeArrowheads="1"/>
          </p:cNvSpPr>
          <p:nvPr/>
        </p:nvSpPr>
        <p:spPr bwMode="auto">
          <a:xfrm>
            <a:off x="7289281" y="3990660"/>
            <a:ext cx="275040" cy="273629"/>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35" name="Oval 1055"/>
          <p:cNvSpPr>
            <a:spLocks noChangeAspect="1" noChangeArrowheads="1"/>
          </p:cNvSpPr>
          <p:nvPr/>
        </p:nvSpPr>
        <p:spPr bwMode="auto">
          <a:xfrm>
            <a:off x="7564321" y="3990660"/>
            <a:ext cx="273600" cy="273629"/>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36" name="Oval 1056"/>
          <p:cNvSpPr>
            <a:spLocks noChangeAspect="1" noChangeArrowheads="1"/>
          </p:cNvSpPr>
          <p:nvPr/>
        </p:nvSpPr>
        <p:spPr bwMode="auto">
          <a:xfrm>
            <a:off x="7832161" y="3990660"/>
            <a:ext cx="273600" cy="273629"/>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37" name="Oval 1057"/>
          <p:cNvSpPr>
            <a:spLocks noChangeAspect="1" noChangeArrowheads="1"/>
          </p:cNvSpPr>
          <p:nvPr/>
        </p:nvSpPr>
        <p:spPr bwMode="auto">
          <a:xfrm>
            <a:off x="8100001" y="3996420"/>
            <a:ext cx="273600" cy="275068"/>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38" name="Oval 1059"/>
          <p:cNvSpPr>
            <a:spLocks noChangeAspect="1" noChangeArrowheads="1"/>
          </p:cNvSpPr>
          <p:nvPr/>
        </p:nvSpPr>
        <p:spPr bwMode="auto">
          <a:xfrm>
            <a:off x="8367841" y="3996420"/>
            <a:ext cx="273600" cy="275068"/>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solidFill>
                <a:srgbClr val="FFFFFF"/>
              </a:solidFill>
            </a:endParaRPr>
          </a:p>
        </p:txBody>
      </p:sp>
      <p:sp>
        <p:nvSpPr>
          <p:cNvPr id="40" name="Oval 1059"/>
          <p:cNvSpPr>
            <a:spLocks noChangeAspect="1" noChangeArrowheads="1"/>
          </p:cNvSpPr>
          <p:nvPr/>
        </p:nvSpPr>
        <p:spPr bwMode="auto">
          <a:xfrm>
            <a:off x="8635680" y="4104431"/>
            <a:ext cx="69120" cy="69127"/>
          </a:xfrm>
          <a:prstGeom prst="ellipse">
            <a:avLst/>
          </a:prstGeom>
          <a:solidFill>
            <a:schemeClr val="tx1"/>
          </a:solidFill>
          <a:ln w="9525">
            <a:solidFill>
              <a:srgbClr val="FFFFFF"/>
            </a:solidFill>
            <a:round/>
            <a:headEnd/>
            <a:tailEnd/>
          </a:ln>
        </p:spPr>
        <p:txBody>
          <a:bodyPr wrap="none" lIns="82945" tIns="41473" rIns="82945" bIns="41473" anchor="ctr"/>
          <a:lstStyle/>
          <a:p>
            <a:pPr>
              <a:defRPr/>
            </a:pPr>
            <a:endParaRPr lang="en-US">
              <a:solidFill>
                <a:srgbClr val="FFFFFF"/>
              </a:solidFill>
              <a:latin typeface="Times New Roman" pitchFamily="-109" charset="0"/>
              <a:ea typeface="+mn-ea"/>
              <a:cs typeface="+mn-cs"/>
            </a:endParaRPr>
          </a:p>
        </p:txBody>
      </p:sp>
      <p:sp>
        <p:nvSpPr>
          <p:cNvPr id="51" name="TextBox 50"/>
          <p:cNvSpPr txBox="1">
            <a:spLocks noChangeArrowheads="1"/>
          </p:cNvSpPr>
          <p:nvPr/>
        </p:nvSpPr>
        <p:spPr bwMode="auto">
          <a:xfrm>
            <a:off x="3924644" y="4318387"/>
            <a:ext cx="1494989" cy="576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solidFill>
                  <a:srgbClr val="FFFFFF"/>
                </a:solidFill>
                <a:latin typeface="+mj-lt"/>
              </a:rPr>
              <a:t>To Scale</a:t>
            </a:r>
          </a:p>
        </p:txBody>
      </p:sp>
      <p:pic>
        <p:nvPicPr>
          <p:cNvPr id="45" name="Picture 44"/>
          <p:cNvPicPr/>
          <p:nvPr/>
        </p:nvPicPr>
        <p:blipFill rotWithShape="1">
          <a:blip r:embed="rId3">
            <a:extLst>
              <a:ext uri="{28A0092B-C50C-407E-A947-70E740481C1C}">
                <a14:useLocalDpi xmlns:a14="http://schemas.microsoft.com/office/drawing/2010/main" val="0"/>
              </a:ext>
            </a:extLst>
          </a:blip>
          <a:srcRect l="11484" t="20820" r="13172" b="35459"/>
          <a:stretch/>
        </p:blipFill>
        <p:spPr bwMode="auto">
          <a:xfrm>
            <a:off x="1985761" y="2133600"/>
            <a:ext cx="4905375" cy="16002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915703" y="1549013"/>
            <a:ext cx="3034805" cy="584775"/>
          </a:xfrm>
          <a:prstGeom prst="rect">
            <a:avLst/>
          </a:prstGeom>
          <a:noFill/>
        </p:spPr>
        <p:txBody>
          <a:bodyPr wrap="none" rtlCol="0">
            <a:spAutoFit/>
          </a:bodyPr>
          <a:lstStyle/>
          <a:p>
            <a:r>
              <a:rPr lang="en-US" sz="3200" dirty="0" smtClean="0">
                <a:latin typeface="+mj-lt"/>
              </a:rPr>
              <a:t>As seen in SCIVR:</a:t>
            </a:r>
            <a:endParaRPr lang="en-US" sz="3200" dirty="0">
              <a:latin typeface="+mj-lt"/>
            </a:endParaRPr>
          </a:p>
        </p:txBody>
      </p:sp>
      <p:cxnSp>
        <p:nvCxnSpPr>
          <p:cNvPr id="16" name="Straight Arrow Connector 15"/>
          <p:cNvCxnSpPr>
            <a:endCxn id="6" idx="7"/>
          </p:cNvCxnSpPr>
          <p:nvPr/>
        </p:nvCxnSpPr>
        <p:spPr>
          <a:xfrm flipH="1">
            <a:off x="887292" y="3034307"/>
            <a:ext cx="2909646" cy="9488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40" idx="7"/>
          </p:cNvCxnSpPr>
          <p:nvPr/>
        </p:nvCxnSpPr>
        <p:spPr>
          <a:xfrm>
            <a:off x="6116698" y="3011391"/>
            <a:ext cx="2577980" cy="11031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521260" y="5226274"/>
            <a:ext cx="4301755" cy="584775"/>
          </a:xfrm>
          <a:prstGeom prst="rect">
            <a:avLst/>
          </a:prstGeom>
          <a:noFill/>
        </p:spPr>
        <p:txBody>
          <a:bodyPr wrap="none" rtlCol="0">
            <a:spAutoFit/>
          </a:bodyPr>
          <a:lstStyle/>
          <a:p>
            <a:r>
              <a:rPr lang="en-US" sz="3200" dirty="0" smtClean="0">
                <a:latin typeface="+mj-lt"/>
              </a:rPr>
              <a:t>HOW CLOSE WERE YOU</a:t>
            </a:r>
            <a:r>
              <a:rPr lang="en-US" sz="3200" dirty="0" smtClean="0">
                <a:latin typeface="+mj-lt"/>
              </a:rPr>
              <a:t>?</a:t>
            </a:r>
            <a:endParaRPr lang="en-US" sz="3200" dirty="0" smtClean="0">
              <a:latin typeface="+mj-lt"/>
            </a:endParaRPr>
          </a:p>
        </p:txBody>
      </p:sp>
    </p:spTree>
    <p:extLst>
      <p:ext uri="{BB962C8B-B14F-4D97-AF65-F5344CB8AC3E}">
        <p14:creationId xmlns:p14="http://schemas.microsoft.com/office/powerpoint/2010/main" val="1311404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childTnLst>
                                </p:cTn>
                              </p:par>
                            </p:childTnLst>
                          </p:cTn>
                        </p:par>
                      </p:childTnLst>
                    </p:cTn>
                  </p:par>
                  <p:par>
                    <p:cTn id="12" fill="hold">
                      <p:stCondLst>
                        <p:cond delay="indefinite"/>
                      </p:stCondLst>
                      <p:childTnLst>
                        <p:par>
                          <p:cTn id="13" fill="hold" nodeType="after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10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nodeType="afterGroup">
                            <p:stCondLst>
                              <p:cond delay="100"/>
                            </p:stCondLst>
                            <p:childTnLst>
                              <p:par>
                                <p:cTn id="20" presetID="1" presetClass="entr" presetSubtype="0" fill="hold" grpId="0" nodeType="afterEffect">
                                  <p:stCondLst>
                                    <p:cond delay="10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nodeType="afterGroup">
                            <p:stCondLst>
                              <p:cond delay="200"/>
                            </p:stCondLst>
                            <p:childTnLst>
                              <p:par>
                                <p:cTn id="23" presetID="1" presetClass="entr" presetSubtype="0" fill="hold" grpId="0" nodeType="afterEffect">
                                  <p:stCondLst>
                                    <p:cond delay="10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nodeType="afterGroup">
                            <p:stCondLst>
                              <p:cond delay="300"/>
                            </p:stCondLst>
                            <p:childTnLst>
                              <p:par>
                                <p:cTn id="26" presetID="1" presetClass="entr" presetSubtype="0" fill="hold" grpId="0" nodeType="afterEffect">
                                  <p:stCondLst>
                                    <p:cond delay="10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nodeType="afterGroup">
                            <p:stCondLst>
                              <p:cond delay="400"/>
                            </p:stCondLst>
                            <p:childTnLst>
                              <p:par>
                                <p:cTn id="29" presetID="1" presetClass="entr" presetSubtype="0" fill="hold" grpId="0" nodeType="afterEffect">
                                  <p:stCondLst>
                                    <p:cond delay="10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grpId="0" nodeType="afterEffect">
                                  <p:stCondLst>
                                    <p:cond delay="10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nodeType="afterGroup">
                            <p:stCondLst>
                              <p:cond delay="600"/>
                            </p:stCondLst>
                            <p:childTnLst>
                              <p:par>
                                <p:cTn id="35" presetID="1" presetClass="entr" presetSubtype="0" fill="hold" grpId="0" nodeType="afterEffect">
                                  <p:stCondLst>
                                    <p:cond delay="100"/>
                                  </p:stCondLst>
                                  <p:childTnLst>
                                    <p:set>
                                      <p:cBhvr>
                                        <p:cTn id="36" dur="1" fill="hold">
                                          <p:stCondLst>
                                            <p:cond delay="0"/>
                                          </p:stCondLst>
                                        </p:cTn>
                                        <p:tgtEl>
                                          <p:spTgt spid="14"/>
                                        </p:tgtEl>
                                        <p:attrNameLst>
                                          <p:attrName>style.visibility</p:attrName>
                                        </p:attrNameLst>
                                      </p:cBhvr>
                                      <p:to>
                                        <p:strVal val="visible"/>
                                      </p:to>
                                    </p:set>
                                  </p:childTnLst>
                                </p:cTn>
                              </p:par>
                            </p:childTnLst>
                          </p:cTn>
                        </p:par>
                        <p:par>
                          <p:cTn id="37" fill="hold" nodeType="afterGroup">
                            <p:stCondLst>
                              <p:cond delay="700"/>
                            </p:stCondLst>
                            <p:childTnLst>
                              <p:par>
                                <p:cTn id="38" presetID="1" presetClass="entr" presetSubtype="0" fill="hold" grpId="0" nodeType="afterEffect">
                                  <p:stCondLst>
                                    <p:cond delay="100"/>
                                  </p:stCondLst>
                                  <p:childTnLst>
                                    <p:set>
                                      <p:cBhvr>
                                        <p:cTn id="39" dur="1" fill="hold">
                                          <p:stCondLst>
                                            <p:cond delay="0"/>
                                          </p:stCondLst>
                                        </p:cTn>
                                        <p:tgtEl>
                                          <p:spTgt spid="15"/>
                                        </p:tgtEl>
                                        <p:attrNameLst>
                                          <p:attrName>style.visibility</p:attrName>
                                        </p:attrNameLst>
                                      </p:cBhvr>
                                      <p:to>
                                        <p:strVal val="visible"/>
                                      </p:to>
                                    </p:set>
                                  </p:childTnLst>
                                </p:cTn>
                              </p:par>
                            </p:childTnLst>
                          </p:cTn>
                        </p:par>
                        <p:par>
                          <p:cTn id="40" fill="hold" nodeType="afterGroup">
                            <p:stCondLst>
                              <p:cond delay="800"/>
                            </p:stCondLst>
                            <p:childTnLst>
                              <p:par>
                                <p:cTn id="41" presetID="1" presetClass="entr" presetSubtype="0" fill="hold" grpId="0" nodeType="afterEffect">
                                  <p:stCondLst>
                                    <p:cond delay="100"/>
                                  </p:stCondLst>
                                  <p:childTnLst>
                                    <p:set>
                                      <p:cBhvr>
                                        <p:cTn id="42" dur="1" fill="hold">
                                          <p:stCondLst>
                                            <p:cond delay="0"/>
                                          </p:stCondLst>
                                        </p:cTn>
                                        <p:tgtEl>
                                          <p:spTgt spid="18"/>
                                        </p:tgtEl>
                                        <p:attrNameLst>
                                          <p:attrName>style.visibility</p:attrName>
                                        </p:attrNameLst>
                                      </p:cBhvr>
                                      <p:to>
                                        <p:strVal val="visible"/>
                                      </p:to>
                                    </p:set>
                                  </p:childTnLst>
                                </p:cTn>
                              </p:par>
                            </p:childTnLst>
                          </p:cTn>
                        </p:par>
                        <p:par>
                          <p:cTn id="43" fill="hold" nodeType="afterGroup">
                            <p:stCondLst>
                              <p:cond delay="900"/>
                            </p:stCondLst>
                            <p:childTnLst>
                              <p:par>
                                <p:cTn id="44" presetID="1" presetClass="entr" presetSubtype="0" fill="hold" grpId="0" nodeType="afterEffect">
                                  <p:stCondLst>
                                    <p:cond delay="100"/>
                                  </p:stCondLst>
                                  <p:childTnLst>
                                    <p:set>
                                      <p:cBhvr>
                                        <p:cTn id="45" dur="1" fill="hold">
                                          <p:stCondLst>
                                            <p:cond delay="0"/>
                                          </p:stCondLst>
                                        </p:cTn>
                                        <p:tgtEl>
                                          <p:spTgt spid="19"/>
                                        </p:tgtEl>
                                        <p:attrNameLst>
                                          <p:attrName>style.visibility</p:attrName>
                                        </p:attrNameLst>
                                      </p:cBhvr>
                                      <p:to>
                                        <p:strVal val="visible"/>
                                      </p:to>
                                    </p:set>
                                  </p:childTnLst>
                                </p:cTn>
                              </p:par>
                            </p:childTnLst>
                          </p:cTn>
                        </p:par>
                        <p:par>
                          <p:cTn id="46" fill="hold" nodeType="afterGroup">
                            <p:stCondLst>
                              <p:cond delay="1000"/>
                            </p:stCondLst>
                            <p:childTnLst>
                              <p:par>
                                <p:cTn id="47" presetID="1" presetClass="entr" presetSubtype="0" fill="hold" grpId="0" nodeType="afterEffect">
                                  <p:stCondLst>
                                    <p:cond delay="100"/>
                                  </p:stCondLst>
                                  <p:childTnLst>
                                    <p:set>
                                      <p:cBhvr>
                                        <p:cTn id="48" dur="1" fill="hold">
                                          <p:stCondLst>
                                            <p:cond delay="0"/>
                                          </p:stCondLst>
                                        </p:cTn>
                                        <p:tgtEl>
                                          <p:spTgt spid="20"/>
                                        </p:tgtEl>
                                        <p:attrNameLst>
                                          <p:attrName>style.visibility</p:attrName>
                                        </p:attrNameLst>
                                      </p:cBhvr>
                                      <p:to>
                                        <p:strVal val="visible"/>
                                      </p:to>
                                    </p:set>
                                  </p:childTnLst>
                                </p:cTn>
                              </p:par>
                            </p:childTnLst>
                          </p:cTn>
                        </p:par>
                        <p:par>
                          <p:cTn id="49" fill="hold" nodeType="afterGroup">
                            <p:stCondLst>
                              <p:cond delay="1100"/>
                            </p:stCondLst>
                            <p:childTnLst>
                              <p:par>
                                <p:cTn id="50" presetID="1" presetClass="entr" presetSubtype="0" fill="hold" grpId="0" nodeType="afterEffect">
                                  <p:stCondLst>
                                    <p:cond delay="100"/>
                                  </p:stCondLst>
                                  <p:childTnLst>
                                    <p:set>
                                      <p:cBhvr>
                                        <p:cTn id="51" dur="1" fill="hold">
                                          <p:stCondLst>
                                            <p:cond delay="0"/>
                                          </p:stCondLst>
                                        </p:cTn>
                                        <p:tgtEl>
                                          <p:spTgt spid="21"/>
                                        </p:tgtEl>
                                        <p:attrNameLst>
                                          <p:attrName>style.visibility</p:attrName>
                                        </p:attrNameLst>
                                      </p:cBhvr>
                                      <p:to>
                                        <p:strVal val="visible"/>
                                      </p:to>
                                    </p:set>
                                  </p:childTnLst>
                                </p:cTn>
                              </p:par>
                            </p:childTnLst>
                          </p:cTn>
                        </p:par>
                        <p:par>
                          <p:cTn id="52" fill="hold" nodeType="afterGroup">
                            <p:stCondLst>
                              <p:cond delay="1200"/>
                            </p:stCondLst>
                            <p:childTnLst>
                              <p:par>
                                <p:cTn id="53" presetID="1" presetClass="entr" presetSubtype="0" fill="hold" grpId="0" nodeType="afterEffect">
                                  <p:stCondLst>
                                    <p:cond delay="100"/>
                                  </p:stCondLst>
                                  <p:childTnLst>
                                    <p:set>
                                      <p:cBhvr>
                                        <p:cTn id="54" dur="1" fill="hold">
                                          <p:stCondLst>
                                            <p:cond delay="0"/>
                                          </p:stCondLst>
                                        </p:cTn>
                                        <p:tgtEl>
                                          <p:spTgt spid="22"/>
                                        </p:tgtEl>
                                        <p:attrNameLst>
                                          <p:attrName>style.visibility</p:attrName>
                                        </p:attrNameLst>
                                      </p:cBhvr>
                                      <p:to>
                                        <p:strVal val="visible"/>
                                      </p:to>
                                    </p:set>
                                  </p:childTnLst>
                                </p:cTn>
                              </p:par>
                            </p:childTnLst>
                          </p:cTn>
                        </p:par>
                        <p:par>
                          <p:cTn id="55" fill="hold" nodeType="afterGroup">
                            <p:stCondLst>
                              <p:cond delay="1300"/>
                            </p:stCondLst>
                            <p:childTnLst>
                              <p:par>
                                <p:cTn id="56" presetID="1" presetClass="entr" presetSubtype="0" fill="hold" grpId="0" nodeType="afterEffect">
                                  <p:stCondLst>
                                    <p:cond delay="100"/>
                                  </p:stCondLst>
                                  <p:childTnLst>
                                    <p:set>
                                      <p:cBhvr>
                                        <p:cTn id="57" dur="1" fill="hold">
                                          <p:stCondLst>
                                            <p:cond delay="0"/>
                                          </p:stCondLst>
                                        </p:cTn>
                                        <p:tgtEl>
                                          <p:spTgt spid="23"/>
                                        </p:tgtEl>
                                        <p:attrNameLst>
                                          <p:attrName>style.visibility</p:attrName>
                                        </p:attrNameLst>
                                      </p:cBhvr>
                                      <p:to>
                                        <p:strVal val="visible"/>
                                      </p:to>
                                    </p:set>
                                  </p:childTnLst>
                                </p:cTn>
                              </p:par>
                            </p:childTnLst>
                          </p:cTn>
                        </p:par>
                        <p:par>
                          <p:cTn id="58" fill="hold" nodeType="afterGroup">
                            <p:stCondLst>
                              <p:cond delay="1400"/>
                            </p:stCondLst>
                            <p:childTnLst>
                              <p:par>
                                <p:cTn id="59" presetID="1" presetClass="entr" presetSubtype="0" fill="hold" grpId="0" nodeType="afterEffect">
                                  <p:stCondLst>
                                    <p:cond delay="100"/>
                                  </p:stCondLst>
                                  <p:childTnLst>
                                    <p:set>
                                      <p:cBhvr>
                                        <p:cTn id="60" dur="1" fill="hold">
                                          <p:stCondLst>
                                            <p:cond delay="0"/>
                                          </p:stCondLst>
                                        </p:cTn>
                                        <p:tgtEl>
                                          <p:spTgt spid="24"/>
                                        </p:tgtEl>
                                        <p:attrNameLst>
                                          <p:attrName>style.visibility</p:attrName>
                                        </p:attrNameLst>
                                      </p:cBhvr>
                                      <p:to>
                                        <p:strVal val="visible"/>
                                      </p:to>
                                    </p:set>
                                  </p:childTnLst>
                                </p:cTn>
                              </p:par>
                            </p:childTnLst>
                          </p:cTn>
                        </p:par>
                        <p:par>
                          <p:cTn id="61" fill="hold" nodeType="afterGroup">
                            <p:stCondLst>
                              <p:cond delay="1500"/>
                            </p:stCondLst>
                            <p:childTnLst>
                              <p:par>
                                <p:cTn id="62" presetID="1" presetClass="entr" presetSubtype="0" fill="hold" grpId="0" nodeType="afterEffect">
                                  <p:stCondLst>
                                    <p:cond delay="100"/>
                                  </p:stCondLst>
                                  <p:childTnLst>
                                    <p:set>
                                      <p:cBhvr>
                                        <p:cTn id="63" dur="1" fill="hold">
                                          <p:stCondLst>
                                            <p:cond delay="0"/>
                                          </p:stCondLst>
                                        </p:cTn>
                                        <p:tgtEl>
                                          <p:spTgt spid="25"/>
                                        </p:tgtEl>
                                        <p:attrNameLst>
                                          <p:attrName>style.visibility</p:attrName>
                                        </p:attrNameLst>
                                      </p:cBhvr>
                                      <p:to>
                                        <p:strVal val="visible"/>
                                      </p:to>
                                    </p:set>
                                  </p:childTnLst>
                                </p:cTn>
                              </p:par>
                            </p:childTnLst>
                          </p:cTn>
                        </p:par>
                        <p:par>
                          <p:cTn id="64" fill="hold" nodeType="afterGroup">
                            <p:stCondLst>
                              <p:cond delay="1600"/>
                            </p:stCondLst>
                            <p:childTnLst>
                              <p:par>
                                <p:cTn id="65" presetID="1" presetClass="entr" presetSubtype="0" fill="hold" grpId="0" nodeType="afterEffect">
                                  <p:stCondLst>
                                    <p:cond delay="100"/>
                                  </p:stCondLst>
                                  <p:childTnLst>
                                    <p:set>
                                      <p:cBhvr>
                                        <p:cTn id="66" dur="1" fill="hold">
                                          <p:stCondLst>
                                            <p:cond delay="0"/>
                                          </p:stCondLst>
                                        </p:cTn>
                                        <p:tgtEl>
                                          <p:spTgt spid="26"/>
                                        </p:tgtEl>
                                        <p:attrNameLst>
                                          <p:attrName>style.visibility</p:attrName>
                                        </p:attrNameLst>
                                      </p:cBhvr>
                                      <p:to>
                                        <p:strVal val="visible"/>
                                      </p:to>
                                    </p:set>
                                  </p:childTnLst>
                                </p:cTn>
                              </p:par>
                            </p:childTnLst>
                          </p:cTn>
                        </p:par>
                        <p:par>
                          <p:cTn id="67" fill="hold" nodeType="afterGroup">
                            <p:stCondLst>
                              <p:cond delay="1700"/>
                            </p:stCondLst>
                            <p:childTnLst>
                              <p:par>
                                <p:cTn id="68" presetID="1" presetClass="entr" presetSubtype="0" fill="hold" grpId="0" nodeType="afterEffect">
                                  <p:stCondLst>
                                    <p:cond delay="100"/>
                                  </p:stCondLst>
                                  <p:childTnLst>
                                    <p:set>
                                      <p:cBhvr>
                                        <p:cTn id="69" dur="1" fill="hold">
                                          <p:stCondLst>
                                            <p:cond delay="0"/>
                                          </p:stCondLst>
                                        </p:cTn>
                                        <p:tgtEl>
                                          <p:spTgt spid="27"/>
                                        </p:tgtEl>
                                        <p:attrNameLst>
                                          <p:attrName>style.visibility</p:attrName>
                                        </p:attrNameLst>
                                      </p:cBhvr>
                                      <p:to>
                                        <p:strVal val="visible"/>
                                      </p:to>
                                    </p:set>
                                  </p:childTnLst>
                                </p:cTn>
                              </p:par>
                            </p:childTnLst>
                          </p:cTn>
                        </p:par>
                        <p:par>
                          <p:cTn id="70" fill="hold" nodeType="afterGroup">
                            <p:stCondLst>
                              <p:cond delay="1800"/>
                            </p:stCondLst>
                            <p:childTnLst>
                              <p:par>
                                <p:cTn id="71" presetID="1" presetClass="entr" presetSubtype="0" fill="hold" grpId="0" nodeType="afterEffect">
                                  <p:stCondLst>
                                    <p:cond delay="100"/>
                                  </p:stCondLst>
                                  <p:childTnLst>
                                    <p:set>
                                      <p:cBhvr>
                                        <p:cTn id="72" dur="1" fill="hold">
                                          <p:stCondLst>
                                            <p:cond delay="0"/>
                                          </p:stCondLst>
                                        </p:cTn>
                                        <p:tgtEl>
                                          <p:spTgt spid="29"/>
                                        </p:tgtEl>
                                        <p:attrNameLst>
                                          <p:attrName>style.visibility</p:attrName>
                                        </p:attrNameLst>
                                      </p:cBhvr>
                                      <p:to>
                                        <p:strVal val="visible"/>
                                      </p:to>
                                    </p:set>
                                  </p:childTnLst>
                                </p:cTn>
                              </p:par>
                            </p:childTnLst>
                          </p:cTn>
                        </p:par>
                        <p:par>
                          <p:cTn id="73" fill="hold" nodeType="afterGroup">
                            <p:stCondLst>
                              <p:cond delay="1900"/>
                            </p:stCondLst>
                            <p:childTnLst>
                              <p:par>
                                <p:cTn id="74" presetID="1" presetClass="entr" presetSubtype="0" fill="hold" grpId="0" nodeType="afterEffect">
                                  <p:stCondLst>
                                    <p:cond delay="100"/>
                                  </p:stCondLst>
                                  <p:childTnLst>
                                    <p:set>
                                      <p:cBhvr>
                                        <p:cTn id="75" dur="1" fill="hold">
                                          <p:stCondLst>
                                            <p:cond delay="0"/>
                                          </p:stCondLst>
                                        </p:cTn>
                                        <p:tgtEl>
                                          <p:spTgt spid="30"/>
                                        </p:tgtEl>
                                        <p:attrNameLst>
                                          <p:attrName>style.visibility</p:attrName>
                                        </p:attrNameLst>
                                      </p:cBhvr>
                                      <p:to>
                                        <p:strVal val="visible"/>
                                      </p:to>
                                    </p:set>
                                  </p:childTnLst>
                                </p:cTn>
                              </p:par>
                            </p:childTnLst>
                          </p:cTn>
                        </p:par>
                        <p:par>
                          <p:cTn id="76" fill="hold" nodeType="afterGroup">
                            <p:stCondLst>
                              <p:cond delay="2000"/>
                            </p:stCondLst>
                            <p:childTnLst>
                              <p:par>
                                <p:cTn id="77" presetID="1" presetClass="entr" presetSubtype="0" fill="hold" grpId="0" nodeType="afterEffect">
                                  <p:stCondLst>
                                    <p:cond delay="100"/>
                                  </p:stCondLst>
                                  <p:childTnLst>
                                    <p:set>
                                      <p:cBhvr>
                                        <p:cTn id="78" dur="1" fill="hold">
                                          <p:stCondLst>
                                            <p:cond delay="0"/>
                                          </p:stCondLst>
                                        </p:cTn>
                                        <p:tgtEl>
                                          <p:spTgt spid="31"/>
                                        </p:tgtEl>
                                        <p:attrNameLst>
                                          <p:attrName>style.visibility</p:attrName>
                                        </p:attrNameLst>
                                      </p:cBhvr>
                                      <p:to>
                                        <p:strVal val="visible"/>
                                      </p:to>
                                    </p:set>
                                  </p:childTnLst>
                                </p:cTn>
                              </p:par>
                            </p:childTnLst>
                          </p:cTn>
                        </p:par>
                        <p:par>
                          <p:cTn id="79" fill="hold" nodeType="afterGroup">
                            <p:stCondLst>
                              <p:cond delay="2100"/>
                            </p:stCondLst>
                            <p:childTnLst>
                              <p:par>
                                <p:cTn id="80" presetID="1" presetClass="entr" presetSubtype="0" fill="hold" grpId="0" nodeType="afterEffect">
                                  <p:stCondLst>
                                    <p:cond delay="100"/>
                                  </p:stCondLst>
                                  <p:childTnLst>
                                    <p:set>
                                      <p:cBhvr>
                                        <p:cTn id="81" dur="1" fill="hold">
                                          <p:stCondLst>
                                            <p:cond delay="0"/>
                                          </p:stCondLst>
                                        </p:cTn>
                                        <p:tgtEl>
                                          <p:spTgt spid="32"/>
                                        </p:tgtEl>
                                        <p:attrNameLst>
                                          <p:attrName>style.visibility</p:attrName>
                                        </p:attrNameLst>
                                      </p:cBhvr>
                                      <p:to>
                                        <p:strVal val="visible"/>
                                      </p:to>
                                    </p:set>
                                  </p:childTnLst>
                                </p:cTn>
                              </p:par>
                            </p:childTnLst>
                          </p:cTn>
                        </p:par>
                        <p:par>
                          <p:cTn id="82" fill="hold" nodeType="afterGroup">
                            <p:stCondLst>
                              <p:cond delay="2200"/>
                            </p:stCondLst>
                            <p:childTnLst>
                              <p:par>
                                <p:cTn id="83" presetID="1" presetClass="entr" presetSubtype="0" fill="hold" grpId="0" nodeType="afterEffect">
                                  <p:stCondLst>
                                    <p:cond delay="100"/>
                                  </p:stCondLst>
                                  <p:childTnLst>
                                    <p:set>
                                      <p:cBhvr>
                                        <p:cTn id="84" dur="1" fill="hold">
                                          <p:stCondLst>
                                            <p:cond delay="0"/>
                                          </p:stCondLst>
                                        </p:cTn>
                                        <p:tgtEl>
                                          <p:spTgt spid="33"/>
                                        </p:tgtEl>
                                        <p:attrNameLst>
                                          <p:attrName>style.visibility</p:attrName>
                                        </p:attrNameLst>
                                      </p:cBhvr>
                                      <p:to>
                                        <p:strVal val="visible"/>
                                      </p:to>
                                    </p:set>
                                  </p:childTnLst>
                                </p:cTn>
                              </p:par>
                            </p:childTnLst>
                          </p:cTn>
                        </p:par>
                        <p:par>
                          <p:cTn id="85" fill="hold" nodeType="afterGroup">
                            <p:stCondLst>
                              <p:cond delay="2300"/>
                            </p:stCondLst>
                            <p:childTnLst>
                              <p:par>
                                <p:cTn id="86" presetID="1" presetClass="entr" presetSubtype="0" fill="hold" grpId="0" nodeType="afterEffect">
                                  <p:stCondLst>
                                    <p:cond delay="100"/>
                                  </p:stCondLst>
                                  <p:childTnLst>
                                    <p:set>
                                      <p:cBhvr>
                                        <p:cTn id="87" dur="1" fill="hold">
                                          <p:stCondLst>
                                            <p:cond delay="0"/>
                                          </p:stCondLst>
                                        </p:cTn>
                                        <p:tgtEl>
                                          <p:spTgt spid="34"/>
                                        </p:tgtEl>
                                        <p:attrNameLst>
                                          <p:attrName>style.visibility</p:attrName>
                                        </p:attrNameLst>
                                      </p:cBhvr>
                                      <p:to>
                                        <p:strVal val="visible"/>
                                      </p:to>
                                    </p:set>
                                  </p:childTnLst>
                                </p:cTn>
                              </p:par>
                            </p:childTnLst>
                          </p:cTn>
                        </p:par>
                        <p:par>
                          <p:cTn id="88" fill="hold" nodeType="afterGroup">
                            <p:stCondLst>
                              <p:cond delay="2400"/>
                            </p:stCondLst>
                            <p:childTnLst>
                              <p:par>
                                <p:cTn id="89" presetID="1" presetClass="entr" presetSubtype="0" fill="hold" grpId="0" nodeType="afterEffect">
                                  <p:stCondLst>
                                    <p:cond delay="100"/>
                                  </p:stCondLst>
                                  <p:childTnLst>
                                    <p:set>
                                      <p:cBhvr>
                                        <p:cTn id="90" dur="1" fill="hold">
                                          <p:stCondLst>
                                            <p:cond delay="0"/>
                                          </p:stCondLst>
                                        </p:cTn>
                                        <p:tgtEl>
                                          <p:spTgt spid="35"/>
                                        </p:tgtEl>
                                        <p:attrNameLst>
                                          <p:attrName>style.visibility</p:attrName>
                                        </p:attrNameLst>
                                      </p:cBhvr>
                                      <p:to>
                                        <p:strVal val="visible"/>
                                      </p:to>
                                    </p:set>
                                  </p:childTnLst>
                                </p:cTn>
                              </p:par>
                            </p:childTnLst>
                          </p:cTn>
                        </p:par>
                        <p:par>
                          <p:cTn id="91" fill="hold" nodeType="afterGroup">
                            <p:stCondLst>
                              <p:cond delay="2500"/>
                            </p:stCondLst>
                            <p:childTnLst>
                              <p:par>
                                <p:cTn id="92" presetID="1" presetClass="entr" presetSubtype="0" fill="hold" grpId="0" nodeType="afterEffect">
                                  <p:stCondLst>
                                    <p:cond delay="100"/>
                                  </p:stCondLst>
                                  <p:childTnLst>
                                    <p:set>
                                      <p:cBhvr>
                                        <p:cTn id="93" dur="1" fill="hold">
                                          <p:stCondLst>
                                            <p:cond delay="0"/>
                                          </p:stCondLst>
                                        </p:cTn>
                                        <p:tgtEl>
                                          <p:spTgt spid="36"/>
                                        </p:tgtEl>
                                        <p:attrNameLst>
                                          <p:attrName>style.visibility</p:attrName>
                                        </p:attrNameLst>
                                      </p:cBhvr>
                                      <p:to>
                                        <p:strVal val="visible"/>
                                      </p:to>
                                    </p:set>
                                  </p:childTnLst>
                                </p:cTn>
                              </p:par>
                            </p:childTnLst>
                          </p:cTn>
                        </p:par>
                        <p:par>
                          <p:cTn id="94" fill="hold" nodeType="afterGroup">
                            <p:stCondLst>
                              <p:cond delay="2600"/>
                            </p:stCondLst>
                            <p:childTnLst>
                              <p:par>
                                <p:cTn id="95" presetID="1" presetClass="entr" presetSubtype="0" fill="hold" grpId="0" nodeType="afterEffect">
                                  <p:stCondLst>
                                    <p:cond delay="100"/>
                                  </p:stCondLst>
                                  <p:childTnLst>
                                    <p:set>
                                      <p:cBhvr>
                                        <p:cTn id="96" dur="1" fill="hold">
                                          <p:stCondLst>
                                            <p:cond delay="0"/>
                                          </p:stCondLst>
                                        </p:cTn>
                                        <p:tgtEl>
                                          <p:spTgt spid="37"/>
                                        </p:tgtEl>
                                        <p:attrNameLst>
                                          <p:attrName>style.visibility</p:attrName>
                                        </p:attrNameLst>
                                      </p:cBhvr>
                                      <p:to>
                                        <p:strVal val="visible"/>
                                      </p:to>
                                    </p:set>
                                  </p:childTnLst>
                                </p:cTn>
                              </p:par>
                            </p:childTnLst>
                          </p:cTn>
                        </p:par>
                        <p:par>
                          <p:cTn id="97" fill="hold" nodeType="afterGroup">
                            <p:stCondLst>
                              <p:cond delay="2700"/>
                            </p:stCondLst>
                            <p:childTnLst>
                              <p:par>
                                <p:cTn id="98" presetID="1" presetClass="entr" presetSubtype="0" fill="hold" grpId="0" nodeType="afterEffect">
                                  <p:stCondLst>
                                    <p:cond delay="100"/>
                                  </p:stCondLst>
                                  <p:childTnLst>
                                    <p:set>
                                      <p:cBhvr>
                                        <p:cTn id="99"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animBg="1"/>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tIns="41473">
            <a:normAutofit fontScale="90000"/>
          </a:bodyPr>
          <a:lstStyle/>
          <a:p>
            <a:r>
              <a:rPr lang="en-US" b="1" i="1" dirty="0">
                <a:ea typeface="ＭＳ Ｐゴシック" charset="0"/>
              </a:rPr>
              <a:t>Spacing of the </a:t>
            </a:r>
            <a:r>
              <a:rPr lang="en-US" b="1" i="1" dirty="0" smtClean="0">
                <a:ea typeface="ＭＳ Ｐゴシック" charset="0"/>
              </a:rPr>
              <a:t>Planets and the Pocket Solar System</a:t>
            </a:r>
            <a:endParaRPr lang="en-US" b="1" i="1" dirty="0">
              <a:ea typeface="ＭＳ Ｐゴシック" charset="0"/>
            </a:endParaRPr>
          </a:p>
        </p:txBody>
      </p:sp>
      <p:grpSp>
        <p:nvGrpSpPr>
          <p:cNvPr id="2" name="Group 47"/>
          <p:cNvGrpSpPr>
            <a:grpSpLocks/>
          </p:cNvGrpSpPr>
          <p:nvPr/>
        </p:nvGrpSpPr>
        <p:grpSpPr bwMode="auto">
          <a:xfrm>
            <a:off x="0" y="2430687"/>
            <a:ext cx="9144000" cy="3414599"/>
            <a:chOff x="0" y="2402"/>
            <a:chExt cx="6350" cy="2371"/>
          </a:xfrm>
        </p:grpSpPr>
        <p:sp>
          <p:nvSpPr>
            <p:cNvPr id="34848" name="Rectangle 4"/>
            <p:cNvSpPr>
              <a:spLocks noChangeArrowheads="1"/>
            </p:cNvSpPr>
            <p:nvPr/>
          </p:nvSpPr>
          <p:spPr bwMode="auto">
            <a:xfrm>
              <a:off x="0" y="2402"/>
              <a:ext cx="6350" cy="2360"/>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34849" name="Line 5"/>
            <p:cNvSpPr>
              <a:spLocks noChangeShapeType="1"/>
            </p:cNvSpPr>
            <p:nvPr/>
          </p:nvSpPr>
          <p:spPr bwMode="auto">
            <a:xfrm flipH="1">
              <a:off x="259" y="2402"/>
              <a:ext cx="10" cy="2360"/>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4850" name="Line 9"/>
            <p:cNvSpPr>
              <a:spLocks noChangeShapeType="1"/>
            </p:cNvSpPr>
            <p:nvPr/>
          </p:nvSpPr>
          <p:spPr bwMode="auto">
            <a:xfrm flipH="1">
              <a:off x="1410" y="2402"/>
              <a:ext cx="10" cy="2360"/>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4851" name="Line 10"/>
            <p:cNvSpPr>
              <a:spLocks noChangeShapeType="1"/>
            </p:cNvSpPr>
            <p:nvPr/>
          </p:nvSpPr>
          <p:spPr bwMode="auto">
            <a:xfrm flipH="1">
              <a:off x="1986" y="2402"/>
              <a:ext cx="10" cy="2360"/>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4852" name="Line 11"/>
            <p:cNvSpPr>
              <a:spLocks noChangeShapeType="1"/>
            </p:cNvSpPr>
            <p:nvPr/>
          </p:nvSpPr>
          <p:spPr bwMode="auto">
            <a:xfrm flipH="1">
              <a:off x="2562" y="2402"/>
              <a:ext cx="10" cy="2360"/>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4853" name="Line 12"/>
            <p:cNvSpPr>
              <a:spLocks noChangeShapeType="1"/>
            </p:cNvSpPr>
            <p:nvPr/>
          </p:nvSpPr>
          <p:spPr bwMode="auto">
            <a:xfrm flipH="1">
              <a:off x="3714" y="2402"/>
              <a:ext cx="10" cy="2360"/>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4854" name="Line 13"/>
            <p:cNvSpPr>
              <a:spLocks noChangeShapeType="1"/>
            </p:cNvSpPr>
            <p:nvPr/>
          </p:nvSpPr>
          <p:spPr bwMode="auto">
            <a:xfrm flipH="1">
              <a:off x="4289" y="2402"/>
              <a:ext cx="10" cy="2360"/>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4855" name="Line 14"/>
            <p:cNvSpPr>
              <a:spLocks noChangeShapeType="1"/>
            </p:cNvSpPr>
            <p:nvPr/>
          </p:nvSpPr>
          <p:spPr bwMode="auto">
            <a:xfrm flipH="1">
              <a:off x="4865" y="2402"/>
              <a:ext cx="10" cy="2360"/>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4856" name="Line 15"/>
            <p:cNvSpPr>
              <a:spLocks noChangeShapeType="1"/>
            </p:cNvSpPr>
            <p:nvPr/>
          </p:nvSpPr>
          <p:spPr bwMode="auto">
            <a:xfrm flipH="1">
              <a:off x="3138" y="2402"/>
              <a:ext cx="10" cy="2360"/>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34857" name="Group 26"/>
            <p:cNvGrpSpPr>
              <a:grpSpLocks/>
            </p:cNvGrpSpPr>
            <p:nvPr/>
          </p:nvGrpSpPr>
          <p:grpSpPr bwMode="auto">
            <a:xfrm>
              <a:off x="670" y="4474"/>
              <a:ext cx="4943" cy="299"/>
              <a:chOff x="670" y="4474"/>
              <a:chExt cx="4943" cy="299"/>
            </a:xfrm>
          </p:grpSpPr>
          <p:sp>
            <p:nvSpPr>
              <p:cNvPr id="34871" name="Text Box 17"/>
              <p:cNvSpPr txBox="1">
                <a:spLocks noChangeArrowheads="1"/>
              </p:cNvSpPr>
              <p:nvPr/>
            </p:nvSpPr>
            <p:spPr bwMode="auto">
              <a:xfrm>
                <a:off x="5289" y="4474"/>
                <a:ext cx="3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200">
                    <a:solidFill>
                      <a:schemeClr val="bg1"/>
                    </a:solidFill>
                  </a:rPr>
                  <a:t>10</a:t>
                </a:r>
              </a:p>
            </p:txBody>
          </p:sp>
          <p:sp>
            <p:nvSpPr>
              <p:cNvPr id="34872" name="Text Box 18"/>
              <p:cNvSpPr txBox="1">
                <a:spLocks noChangeArrowheads="1"/>
              </p:cNvSpPr>
              <p:nvPr/>
            </p:nvSpPr>
            <p:spPr bwMode="auto">
              <a:xfrm>
                <a:off x="4723" y="4474"/>
                <a:ext cx="3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200">
                    <a:solidFill>
                      <a:schemeClr val="bg1"/>
                    </a:solidFill>
                  </a:rPr>
                  <a:t>20</a:t>
                </a:r>
              </a:p>
            </p:txBody>
          </p:sp>
          <p:sp>
            <p:nvSpPr>
              <p:cNvPr id="34873" name="Text Box 19"/>
              <p:cNvSpPr txBox="1">
                <a:spLocks noChangeArrowheads="1"/>
              </p:cNvSpPr>
              <p:nvPr/>
            </p:nvSpPr>
            <p:spPr bwMode="auto">
              <a:xfrm>
                <a:off x="1843" y="4474"/>
                <a:ext cx="3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200">
                    <a:solidFill>
                      <a:schemeClr val="bg1"/>
                    </a:solidFill>
                  </a:rPr>
                  <a:t>30</a:t>
                </a:r>
              </a:p>
            </p:txBody>
          </p:sp>
          <p:sp>
            <p:nvSpPr>
              <p:cNvPr id="34874" name="Text Box 20"/>
              <p:cNvSpPr txBox="1">
                <a:spLocks noChangeArrowheads="1"/>
              </p:cNvSpPr>
              <p:nvPr/>
            </p:nvSpPr>
            <p:spPr bwMode="auto">
              <a:xfrm>
                <a:off x="2420" y="4474"/>
                <a:ext cx="3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200">
                    <a:solidFill>
                      <a:schemeClr val="bg1"/>
                    </a:solidFill>
                  </a:rPr>
                  <a:t>40</a:t>
                </a:r>
              </a:p>
            </p:txBody>
          </p:sp>
          <p:sp>
            <p:nvSpPr>
              <p:cNvPr id="34875" name="Text Box 21"/>
              <p:cNvSpPr txBox="1">
                <a:spLocks noChangeArrowheads="1"/>
              </p:cNvSpPr>
              <p:nvPr/>
            </p:nvSpPr>
            <p:spPr bwMode="auto">
              <a:xfrm>
                <a:off x="2985" y="4474"/>
                <a:ext cx="3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200">
                    <a:solidFill>
                      <a:schemeClr val="bg1"/>
                    </a:solidFill>
                  </a:rPr>
                  <a:t>50</a:t>
                </a:r>
              </a:p>
            </p:txBody>
          </p:sp>
          <p:sp>
            <p:nvSpPr>
              <p:cNvPr id="34876" name="Text Box 22"/>
              <p:cNvSpPr txBox="1">
                <a:spLocks noChangeArrowheads="1"/>
              </p:cNvSpPr>
              <p:nvPr/>
            </p:nvSpPr>
            <p:spPr bwMode="auto">
              <a:xfrm>
                <a:off x="3561" y="4474"/>
                <a:ext cx="3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200">
                    <a:solidFill>
                      <a:schemeClr val="bg1"/>
                    </a:solidFill>
                  </a:rPr>
                  <a:t>40</a:t>
                </a:r>
              </a:p>
            </p:txBody>
          </p:sp>
          <p:sp>
            <p:nvSpPr>
              <p:cNvPr id="34877" name="Text Box 23"/>
              <p:cNvSpPr txBox="1">
                <a:spLocks noChangeArrowheads="1"/>
              </p:cNvSpPr>
              <p:nvPr/>
            </p:nvSpPr>
            <p:spPr bwMode="auto">
              <a:xfrm>
                <a:off x="4137" y="4474"/>
                <a:ext cx="3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200">
                    <a:solidFill>
                      <a:schemeClr val="bg1"/>
                    </a:solidFill>
                  </a:rPr>
                  <a:t>30</a:t>
                </a:r>
              </a:p>
            </p:txBody>
          </p:sp>
          <p:sp>
            <p:nvSpPr>
              <p:cNvPr id="34878" name="Text Box 24"/>
              <p:cNvSpPr txBox="1">
                <a:spLocks noChangeArrowheads="1"/>
              </p:cNvSpPr>
              <p:nvPr/>
            </p:nvSpPr>
            <p:spPr bwMode="auto">
              <a:xfrm>
                <a:off x="1268" y="4474"/>
                <a:ext cx="3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200">
                    <a:solidFill>
                      <a:schemeClr val="bg1"/>
                    </a:solidFill>
                  </a:rPr>
                  <a:t>20</a:t>
                </a:r>
              </a:p>
            </p:txBody>
          </p:sp>
          <p:sp>
            <p:nvSpPr>
              <p:cNvPr id="34879" name="Text Box 25"/>
              <p:cNvSpPr txBox="1">
                <a:spLocks noChangeArrowheads="1"/>
              </p:cNvSpPr>
              <p:nvPr/>
            </p:nvSpPr>
            <p:spPr bwMode="auto">
              <a:xfrm>
                <a:off x="670" y="4474"/>
                <a:ext cx="3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200">
                    <a:solidFill>
                      <a:schemeClr val="bg1"/>
                    </a:solidFill>
                  </a:rPr>
                  <a:t>10</a:t>
                </a:r>
              </a:p>
            </p:txBody>
          </p:sp>
        </p:grpSp>
        <p:grpSp>
          <p:nvGrpSpPr>
            <p:cNvPr id="34858" name="Group 27"/>
            <p:cNvGrpSpPr>
              <a:grpSpLocks/>
            </p:cNvGrpSpPr>
            <p:nvPr/>
          </p:nvGrpSpPr>
          <p:grpSpPr bwMode="auto">
            <a:xfrm rot="10800000">
              <a:off x="671" y="2403"/>
              <a:ext cx="4943" cy="299"/>
              <a:chOff x="662" y="4468"/>
              <a:chExt cx="4943" cy="299"/>
            </a:xfrm>
          </p:grpSpPr>
          <p:sp>
            <p:nvSpPr>
              <p:cNvPr id="34862" name="Text Box 29"/>
              <p:cNvSpPr txBox="1">
                <a:spLocks noChangeArrowheads="1"/>
              </p:cNvSpPr>
              <p:nvPr/>
            </p:nvSpPr>
            <p:spPr bwMode="auto">
              <a:xfrm>
                <a:off x="4715" y="4468"/>
                <a:ext cx="3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200">
                    <a:solidFill>
                      <a:schemeClr val="bg1"/>
                    </a:solidFill>
                  </a:rPr>
                  <a:t>20</a:t>
                </a:r>
              </a:p>
            </p:txBody>
          </p:sp>
          <p:sp>
            <p:nvSpPr>
              <p:cNvPr id="34863" name="Text Box 30"/>
              <p:cNvSpPr txBox="1">
                <a:spLocks noChangeArrowheads="1"/>
              </p:cNvSpPr>
              <p:nvPr/>
            </p:nvSpPr>
            <p:spPr bwMode="auto">
              <a:xfrm>
                <a:off x="1835" y="4468"/>
                <a:ext cx="3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200">
                    <a:solidFill>
                      <a:schemeClr val="bg1"/>
                    </a:solidFill>
                  </a:rPr>
                  <a:t>30</a:t>
                </a:r>
              </a:p>
            </p:txBody>
          </p:sp>
          <p:sp>
            <p:nvSpPr>
              <p:cNvPr id="34864" name="Text Box 31"/>
              <p:cNvSpPr txBox="1">
                <a:spLocks noChangeArrowheads="1"/>
              </p:cNvSpPr>
              <p:nvPr/>
            </p:nvSpPr>
            <p:spPr bwMode="auto">
              <a:xfrm>
                <a:off x="2412" y="4468"/>
                <a:ext cx="3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200">
                    <a:solidFill>
                      <a:schemeClr val="bg1"/>
                    </a:solidFill>
                  </a:rPr>
                  <a:t>40</a:t>
                </a:r>
              </a:p>
            </p:txBody>
          </p:sp>
          <p:sp>
            <p:nvSpPr>
              <p:cNvPr id="34865" name="Text Box 32"/>
              <p:cNvSpPr txBox="1">
                <a:spLocks noChangeArrowheads="1"/>
              </p:cNvSpPr>
              <p:nvPr/>
            </p:nvSpPr>
            <p:spPr bwMode="auto">
              <a:xfrm>
                <a:off x="2977" y="4468"/>
                <a:ext cx="3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200">
                    <a:solidFill>
                      <a:schemeClr val="bg1"/>
                    </a:solidFill>
                  </a:rPr>
                  <a:t>50</a:t>
                </a:r>
              </a:p>
            </p:txBody>
          </p:sp>
          <p:sp>
            <p:nvSpPr>
              <p:cNvPr id="34866" name="Text Box 33"/>
              <p:cNvSpPr txBox="1">
                <a:spLocks noChangeArrowheads="1"/>
              </p:cNvSpPr>
              <p:nvPr/>
            </p:nvSpPr>
            <p:spPr bwMode="auto">
              <a:xfrm>
                <a:off x="3553" y="4468"/>
                <a:ext cx="3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200">
                    <a:solidFill>
                      <a:schemeClr val="bg1"/>
                    </a:solidFill>
                  </a:rPr>
                  <a:t>40</a:t>
                </a:r>
              </a:p>
            </p:txBody>
          </p:sp>
          <p:sp>
            <p:nvSpPr>
              <p:cNvPr id="34867" name="Text Box 34"/>
              <p:cNvSpPr txBox="1">
                <a:spLocks noChangeArrowheads="1"/>
              </p:cNvSpPr>
              <p:nvPr/>
            </p:nvSpPr>
            <p:spPr bwMode="auto">
              <a:xfrm>
                <a:off x="4129" y="4468"/>
                <a:ext cx="3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200">
                    <a:solidFill>
                      <a:schemeClr val="bg1"/>
                    </a:solidFill>
                  </a:rPr>
                  <a:t>30</a:t>
                </a:r>
              </a:p>
            </p:txBody>
          </p:sp>
          <p:sp>
            <p:nvSpPr>
              <p:cNvPr id="34868" name="Text Box 35"/>
              <p:cNvSpPr txBox="1">
                <a:spLocks noChangeArrowheads="1"/>
              </p:cNvSpPr>
              <p:nvPr/>
            </p:nvSpPr>
            <p:spPr bwMode="auto">
              <a:xfrm>
                <a:off x="1260" y="4468"/>
                <a:ext cx="3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200">
                    <a:solidFill>
                      <a:schemeClr val="bg1"/>
                    </a:solidFill>
                  </a:rPr>
                  <a:t>20</a:t>
                </a:r>
              </a:p>
            </p:txBody>
          </p:sp>
          <p:sp>
            <p:nvSpPr>
              <p:cNvPr id="34869" name="Text Box 36"/>
              <p:cNvSpPr txBox="1">
                <a:spLocks noChangeArrowheads="1"/>
              </p:cNvSpPr>
              <p:nvPr/>
            </p:nvSpPr>
            <p:spPr bwMode="auto">
              <a:xfrm>
                <a:off x="662" y="4468"/>
                <a:ext cx="3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200">
                    <a:solidFill>
                      <a:schemeClr val="bg1"/>
                    </a:solidFill>
                  </a:rPr>
                  <a:t>10</a:t>
                </a:r>
              </a:p>
            </p:txBody>
          </p:sp>
          <p:sp>
            <p:nvSpPr>
              <p:cNvPr id="34870" name="Text Box 28"/>
              <p:cNvSpPr txBox="1">
                <a:spLocks noChangeArrowheads="1"/>
              </p:cNvSpPr>
              <p:nvPr/>
            </p:nvSpPr>
            <p:spPr bwMode="auto">
              <a:xfrm>
                <a:off x="5281" y="4468"/>
                <a:ext cx="3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200">
                    <a:solidFill>
                      <a:schemeClr val="bg1"/>
                    </a:solidFill>
                  </a:rPr>
                  <a:t>10</a:t>
                </a:r>
              </a:p>
            </p:txBody>
          </p:sp>
        </p:grpSp>
        <p:sp>
          <p:nvSpPr>
            <p:cNvPr id="34859" name="Line 8"/>
            <p:cNvSpPr>
              <a:spLocks noChangeShapeType="1"/>
            </p:cNvSpPr>
            <p:nvPr/>
          </p:nvSpPr>
          <p:spPr bwMode="auto">
            <a:xfrm flipH="1">
              <a:off x="834" y="2402"/>
              <a:ext cx="0" cy="2360"/>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4860" name="Line 6"/>
            <p:cNvSpPr>
              <a:spLocks noChangeShapeType="1"/>
            </p:cNvSpPr>
            <p:nvPr/>
          </p:nvSpPr>
          <p:spPr bwMode="auto">
            <a:xfrm flipH="1">
              <a:off x="6021" y="2402"/>
              <a:ext cx="0" cy="2360"/>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4861" name="Line 16"/>
            <p:cNvSpPr>
              <a:spLocks noChangeShapeType="1"/>
            </p:cNvSpPr>
            <p:nvPr/>
          </p:nvSpPr>
          <p:spPr bwMode="auto">
            <a:xfrm flipH="1">
              <a:off x="5441" y="2402"/>
              <a:ext cx="0" cy="2360"/>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352293" name="Oval 37"/>
          <p:cNvSpPr>
            <a:spLocks noChangeAspect="1" noChangeArrowheads="1"/>
          </p:cNvSpPr>
          <p:nvPr/>
        </p:nvSpPr>
        <p:spPr bwMode="auto">
          <a:xfrm>
            <a:off x="-3781439" y="2026005"/>
            <a:ext cx="4145760" cy="4146195"/>
          </a:xfrm>
          <a:prstGeom prst="ellipse">
            <a:avLst/>
          </a:prstGeom>
          <a:solidFill>
            <a:srgbClr val="FFFF00"/>
          </a:solidFill>
          <a:ln w="9525">
            <a:solidFill>
              <a:schemeClr val="tx1"/>
            </a:solidFill>
            <a:round/>
            <a:headEnd/>
            <a:tailEnd/>
          </a:ln>
        </p:spPr>
        <p:txBody>
          <a:bodyPr wrap="none" lIns="82945" tIns="41473" rIns="82945" bIns="41473" anchor="ctr"/>
          <a:lstStyle/>
          <a:p>
            <a:endParaRPr lang="en-US"/>
          </a:p>
        </p:txBody>
      </p:sp>
      <p:grpSp>
        <p:nvGrpSpPr>
          <p:cNvPr id="5" name="Group 56"/>
          <p:cNvGrpSpPr>
            <a:grpSpLocks/>
          </p:cNvGrpSpPr>
          <p:nvPr/>
        </p:nvGrpSpPr>
        <p:grpSpPr bwMode="auto">
          <a:xfrm>
            <a:off x="262080" y="3250131"/>
            <a:ext cx="338400" cy="891453"/>
            <a:chOff x="182" y="2971"/>
            <a:chExt cx="235" cy="619"/>
          </a:xfrm>
        </p:grpSpPr>
        <p:sp>
          <p:nvSpPr>
            <p:cNvPr id="34846" name="Oval 41"/>
            <p:cNvSpPr>
              <a:spLocks noChangeArrowheads="1"/>
            </p:cNvSpPr>
            <p:nvPr/>
          </p:nvSpPr>
          <p:spPr bwMode="auto">
            <a:xfrm>
              <a:off x="322" y="3550"/>
              <a:ext cx="28" cy="28"/>
            </a:xfrm>
            <a:prstGeom prst="ellipse">
              <a:avLst/>
            </a:prstGeom>
            <a:solidFill>
              <a:srgbClr val="00B8FF"/>
            </a:solidFill>
            <a:ln w="9525">
              <a:solidFill>
                <a:schemeClr val="tx1"/>
              </a:solidFill>
              <a:round/>
              <a:headEnd/>
              <a:tailEnd/>
            </a:ln>
          </p:spPr>
          <p:txBody>
            <a:bodyPr wrap="none" anchor="ctr"/>
            <a:lstStyle/>
            <a:p>
              <a:endParaRPr lang="en-US"/>
            </a:p>
          </p:txBody>
        </p:sp>
        <p:sp>
          <p:nvSpPr>
            <p:cNvPr id="34847" name="Text Box 48"/>
            <p:cNvSpPr txBox="1">
              <a:spLocks noChangeArrowheads="1"/>
            </p:cNvSpPr>
            <p:nvPr/>
          </p:nvSpPr>
          <p:spPr bwMode="auto">
            <a:xfrm rot="16200000">
              <a:off x="-10" y="3163"/>
              <a:ext cx="619" cy="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a:t>Mercury</a:t>
              </a:r>
            </a:p>
          </p:txBody>
        </p:sp>
      </p:grpSp>
      <p:grpSp>
        <p:nvGrpSpPr>
          <p:cNvPr id="6" name="Group 57"/>
          <p:cNvGrpSpPr>
            <a:grpSpLocks/>
          </p:cNvGrpSpPr>
          <p:nvPr/>
        </p:nvGrpSpPr>
        <p:grpSpPr bwMode="auto">
          <a:xfrm>
            <a:off x="329760" y="4068137"/>
            <a:ext cx="338400" cy="685512"/>
            <a:chOff x="229" y="3539"/>
            <a:chExt cx="235" cy="476"/>
          </a:xfrm>
        </p:grpSpPr>
        <p:sp>
          <p:nvSpPr>
            <p:cNvPr id="34844" name="Oval 40"/>
            <p:cNvSpPr>
              <a:spLocks noChangeArrowheads="1"/>
            </p:cNvSpPr>
            <p:nvPr/>
          </p:nvSpPr>
          <p:spPr bwMode="auto">
            <a:xfrm>
              <a:off x="374" y="3550"/>
              <a:ext cx="28" cy="28"/>
            </a:xfrm>
            <a:prstGeom prst="ellipse">
              <a:avLst/>
            </a:prstGeom>
            <a:solidFill>
              <a:srgbClr val="00B8FF"/>
            </a:solidFill>
            <a:ln w="9525">
              <a:solidFill>
                <a:schemeClr val="tx1"/>
              </a:solidFill>
              <a:round/>
              <a:headEnd/>
              <a:tailEnd/>
            </a:ln>
          </p:spPr>
          <p:txBody>
            <a:bodyPr wrap="none" anchor="ctr"/>
            <a:lstStyle/>
            <a:p>
              <a:endParaRPr lang="en-US"/>
            </a:p>
          </p:txBody>
        </p:sp>
        <p:sp>
          <p:nvSpPr>
            <p:cNvPr id="34845" name="Text Box 49"/>
            <p:cNvSpPr txBox="1">
              <a:spLocks noChangeArrowheads="1"/>
            </p:cNvSpPr>
            <p:nvPr/>
          </p:nvSpPr>
          <p:spPr bwMode="auto">
            <a:xfrm rot="16200000">
              <a:off x="109" y="3659"/>
              <a:ext cx="476" cy="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a:t>Venus</a:t>
              </a:r>
            </a:p>
          </p:txBody>
        </p:sp>
      </p:grpSp>
      <p:grpSp>
        <p:nvGrpSpPr>
          <p:cNvPr id="7" name="Group 58"/>
          <p:cNvGrpSpPr>
            <a:grpSpLocks/>
          </p:cNvGrpSpPr>
          <p:nvPr/>
        </p:nvGrpSpPr>
        <p:grpSpPr bwMode="auto">
          <a:xfrm>
            <a:off x="443520" y="3503600"/>
            <a:ext cx="338400" cy="629346"/>
            <a:chOff x="308" y="3147"/>
            <a:chExt cx="235" cy="437"/>
          </a:xfrm>
        </p:grpSpPr>
        <p:sp>
          <p:nvSpPr>
            <p:cNvPr id="34842" name="Oval 39"/>
            <p:cNvSpPr>
              <a:spLocks noChangeArrowheads="1"/>
            </p:cNvSpPr>
            <p:nvPr/>
          </p:nvSpPr>
          <p:spPr bwMode="auto">
            <a:xfrm>
              <a:off x="420" y="3552"/>
              <a:ext cx="28" cy="28"/>
            </a:xfrm>
            <a:prstGeom prst="ellipse">
              <a:avLst/>
            </a:prstGeom>
            <a:solidFill>
              <a:srgbClr val="00B8FF"/>
            </a:solidFill>
            <a:ln w="9525">
              <a:solidFill>
                <a:schemeClr val="tx1"/>
              </a:solidFill>
              <a:round/>
              <a:headEnd/>
              <a:tailEnd/>
            </a:ln>
          </p:spPr>
          <p:txBody>
            <a:bodyPr wrap="none" anchor="ctr"/>
            <a:lstStyle/>
            <a:p>
              <a:endParaRPr lang="en-US"/>
            </a:p>
          </p:txBody>
        </p:sp>
        <p:sp>
          <p:nvSpPr>
            <p:cNvPr id="34843" name="Text Box 50"/>
            <p:cNvSpPr txBox="1">
              <a:spLocks noChangeArrowheads="1"/>
            </p:cNvSpPr>
            <p:nvPr/>
          </p:nvSpPr>
          <p:spPr bwMode="auto">
            <a:xfrm rot="16200000">
              <a:off x="207" y="3248"/>
              <a:ext cx="437" cy="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a:t>Earth</a:t>
              </a:r>
            </a:p>
          </p:txBody>
        </p:sp>
      </p:grpSp>
      <p:grpSp>
        <p:nvGrpSpPr>
          <p:cNvPr id="8" name="Group 59"/>
          <p:cNvGrpSpPr>
            <a:grpSpLocks/>
          </p:cNvGrpSpPr>
          <p:nvPr/>
        </p:nvGrpSpPr>
        <p:grpSpPr bwMode="auto">
          <a:xfrm>
            <a:off x="518400" y="4076778"/>
            <a:ext cx="338400" cy="606304"/>
            <a:chOff x="360" y="3545"/>
            <a:chExt cx="235" cy="421"/>
          </a:xfrm>
        </p:grpSpPr>
        <p:sp>
          <p:nvSpPr>
            <p:cNvPr id="34840" name="Oval 38"/>
            <p:cNvSpPr>
              <a:spLocks noChangeArrowheads="1"/>
            </p:cNvSpPr>
            <p:nvPr/>
          </p:nvSpPr>
          <p:spPr bwMode="auto">
            <a:xfrm>
              <a:off x="500" y="3552"/>
              <a:ext cx="28" cy="28"/>
            </a:xfrm>
            <a:prstGeom prst="ellipse">
              <a:avLst/>
            </a:prstGeom>
            <a:solidFill>
              <a:srgbClr val="00B8FF"/>
            </a:solidFill>
            <a:ln w="9525">
              <a:solidFill>
                <a:schemeClr val="tx1"/>
              </a:solidFill>
              <a:round/>
              <a:headEnd/>
              <a:tailEnd/>
            </a:ln>
          </p:spPr>
          <p:txBody>
            <a:bodyPr wrap="none" anchor="ctr"/>
            <a:lstStyle/>
            <a:p>
              <a:endParaRPr lang="en-US"/>
            </a:p>
          </p:txBody>
        </p:sp>
        <p:sp>
          <p:nvSpPr>
            <p:cNvPr id="34841" name="Text Box 51"/>
            <p:cNvSpPr txBox="1">
              <a:spLocks noChangeArrowheads="1"/>
            </p:cNvSpPr>
            <p:nvPr/>
          </p:nvSpPr>
          <p:spPr bwMode="auto">
            <a:xfrm rot="16200000">
              <a:off x="267" y="3638"/>
              <a:ext cx="421" cy="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a:t>Mars</a:t>
              </a:r>
            </a:p>
          </p:txBody>
        </p:sp>
      </p:grpSp>
      <p:grpSp>
        <p:nvGrpSpPr>
          <p:cNvPr id="9" name="Group 60"/>
          <p:cNvGrpSpPr>
            <a:grpSpLocks/>
          </p:cNvGrpSpPr>
          <p:nvPr/>
        </p:nvGrpSpPr>
        <p:grpSpPr bwMode="auto">
          <a:xfrm>
            <a:off x="1359360" y="3241493"/>
            <a:ext cx="414720" cy="1085874"/>
            <a:chOff x="944" y="2965"/>
            <a:chExt cx="288" cy="754"/>
          </a:xfrm>
        </p:grpSpPr>
        <p:sp>
          <p:nvSpPr>
            <p:cNvPr id="34838" name="Oval 43"/>
            <p:cNvSpPr>
              <a:spLocks noChangeArrowheads="1"/>
            </p:cNvSpPr>
            <p:nvPr/>
          </p:nvSpPr>
          <p:spPr bwMode="auto">
            <a:xfrm>
              <a:off x="944" y="3431"/>
              <a:ext cx="288" cy="288"/>
            </a:xfrm>
            <a:prstGeom prst="ellipse">
              <a:avLst/>
            </a:prstGeom>
            <a:solidFill>
              <a:srgbClr val="00B8FF"/>
            </a:solidFill>
            <a:ln w="9525">
              <a:solidFill>
                <a:schemeClr val="tx1"/>
              </a:solidFill>
              <a:round/>
              <a:headEnd/>
              <a:tailEnd/>
            </a:ln>
          </p:spPr>
          <p:txBody>
            <a:bodyPr wrap="none" anchor="ctr"/>
            <a:lstStyle/>
            <a:p>
              <a:endParaRPr lang="en-US"/>
            </a:p>
          </p:txBody>
        </p:sp>
        <p:sp>
          <p:nvSpPr>
            <p:cNvPr id="34839" name="Text Box 52"/>
            <p:cNvSpPr txBox="1">
              <a:spLocks noChangeArrowheads="1"/>
            </p:cNvSpPr>
            <p:nvPr/>
          </p:nvSpPr>
          <p:spPr bwMode="auto">
            <a:xfrm rot="16200000">
              <a:off x="828" y="3105"/>
              <a:ext cx="516" cy="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a:t>Jupiter</a:t>
              </a:r>
            </a:p>
          </p:txBody>
        </p:sp>
      </p:grpSp>
      <p:grpSp>
        <p:nvGrpSpPr>
          <p:cNvPr id="10" name="Group 61"/>
          <p:cNvGrpSpPr>
            <a:grpSpLocks/>
          </p:cNvGrpSpPr>
          <p:nvPr/>
        </p:nvGrpSpPr>
        <p:grpSpPr bwMode="auto">
          <a:xfrm>
            <a:off x="2363040" y="3254455"/>
            <a:ext cx="414720" cy="1072913"/>
            <a:chOff x="1641" y="2974"/>
            <a:chExt cx="288" cy="745"/>
          </a:xfrm>
        </p:grpSpPr>
        <p:sp>
          <p:nvSpPr>
            <p:cNvPr id="34836" name="Oval 42"/>
            <p:cNvSpPr>
              <a:spLocks noChangeArrowheads="1"/>
            </p:cNvSpPr>
            <p:nvPr/>
          </p:nvSpPr>
          <p:spPr bwMode="auto">
            <a:xfrm>
              <a:off x="1641" y="3431"/>
              <a:ext cx="288" cy="288"/>
            </a:xfrm>
            <a:prstGeom prst="ellipse">
              <a:avLst/>
            </a:prstGeom>
            <a:solidFill>
              <a:srgbClr val="00B8FF"/>
            </a:solidFill>
            <a:ln w="9525">
              <a:solidFill>
                <a:schemeClr val="tx1"/>
              </a:solidFill>
              <a:round/>
              <a:headEnd/>
              <a:tailEnd/>
            </a:ln>
          </p:spPr>
          <p:txBody>
            <a:bodyPr wrap="none" anchor="ctr"/>
            <a:lstStyle/>
            <a:p>
              <a:endParaRPr lang="en-US"/>
            </a:p>
          </p:txBody>
        </p:sp>
        <p:sp>
          <p:nvSpPr>
            <p:cNvPr id="34837" name="Text Box 53"/>
            <p:cNvSpPr txBox="1">
              <a:spLocks noChangeArrowheads="1"/>
            </p:cNvSpPr>
            <p:nvPr/>
          </p:nvSpPr>
          <p:spPr bwMode="auto">
            <a:xfrm rot="16200000">
              <a:off x="1525" y="3106"/>
              <a:ext cx="500" cy="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a:t>Saturn</a:t>
              </a:r>
            </a:p>
          </p:txBody>
        </p:sp>
      </p:grpSp>
      <p:grpSp>
        <p:nvGrpSpPr>
          <p:cNvPr id="11" name="Group 62"/>
          <p:cNvGrpSpPr>
            <a:grpSpLocks/>
          </p:cNvGrpSpPr>
          <p:nvPr/>
        </p:nvGrpSpPr>
        <p:grpSpPr bwMode="auto">
          <a:xfrm>
            <a:off x="4628160" y="3307739"/>
            <a:ext cx="338400" cy="849690"/>
            <a:chOff x="3214" y="3011"/>
            <a:chExt cx="235" cy="590"/>
          </a:xfrm>
        </p:grpSpPr>
        <p:sp>
          <p:nvSpPr>
            <p:cNvPr id="34834" name="Oval 45"/>
            <p:cNvSpPr>
              <a:spLocks noChangeArrowheads="1"/>
            </p:cNvSpPr>
            <p:nvPr/>
          </p:nvSpPr>
          <p:spPr bwMode="auto">
            <a:xfrm>
              <a:off x="3273" y="3486"/>
              <a:ext cx="115" cy="115"/>
            </a:xfrm>
            <a:prstGeom prst="ellipse">
              <a:avLst/>
            </a:prstGeom>
            <a:solidFill>
              <a:srgbClr val="00B8FF"/>
            </a:solidFill>
            <a:ln w="9525">
              <a:solidFill>
                <a:schemeClr val="tx1"/>
              </a:solidFill>
              <a:round/>
              <a:headEnd/>
              <a:tailEnd/>
            </a:ln>
          </p:spPr>
          <p:txBody>
            <a:bodyPr wrap="none" anchor="ctr"/>
            <a:lstStyle/>
            <a:p>
              <a:endParaRPr lang="en-US"/>
            </a:p>
          </p:txBody>
        </p:sp>
        <p:sp>
          <p:nvSpPr>
            <p:cNvPr id="34835" name="Text Box 54"/>
            <p:cNvSpPr txBox="1">
              <a:spLocks noChangeArrowheads="1"/>
            </p:cNvSpPr>
            <p:nvPr/>
          </p:nvSpPr>
          <p:spPr bwMode="auto">
            <a:xfrm rot="16200000">
              <a:off x="3062" y="3163"/>
              <a:ext cx="540" cy="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a:t>Uranus</a:t>
              </a:r>
            </a:p>
          </p:txBody>
        </p:sp>
      </p:grpSp>
      <p:grpSp>
        <p:nvGrpSpPr>
          <p:cNvPr id="12" name="Group 63"/>
          <p:cNvGrpSpPr>
            <a:grpSpLocks/>
          </p:cNvGrpSpPr>
          <p:nvPr/>
        </p:nvGrpSpPr>
        <p:grpSpPr bwMode="auto">
          <a:xfrm>
            <a:off x="7136640" y="3217012"/>
            <a:ext cx="338400" cy="956260"/>
            <a:chOff x="4956" y="2948"/>
            <a:chExt cx="235" cy="664"/>
          </a:xfrm>
        </p:grpSpPr>
        <p:sp>
          <p:nvSpPr>
            <p:cNvPr id="34832" name="Oval 44"/>
            <p:cNvSpPr>
              <a:spLocks noChangeArrowheads="1"/>
            </p:cNvSpPr>
            <p:nvPr/>
          </p:nvSpPr>
          <p:spPr bwMode="auto">
            <a:xfrm>
              <a:off x="5017" y="3497"/>
              <a:ext cx="115" cy="115"/>
            </a:xfrm>
            <a:prstGeom prst="ellipse">
              <a:avLst/>
            </a:prstGeom>
            <a:solidFill>
              <a:srgbClr val="00B8FF"/>
            </a:solidFill>
            <a:ln w="9525">
              <a:solidFill>
                <a:schemeClr val="tx1"/>
              </a:solidFill>
              <a:round/>
              <a:headEnd/>
              <a:tailEnd/>
            </a:ln>
          </p:spPr>
          <p:txBody>
            <a:bodyPr wrap="none" anchor="ctr"/>
            <a:lstStyle/>
            <a:p>
              <a:endParaRPr lang="en-US"/>
            </a:p>
          </p:txBody>
        </p:sp>
        <p:sp>
          <p:nvSpPr>
            <p:cNvPr id="34833" name="Text Box 55"/>
            <p:cNvSpPr txBox="1">
              <a:spLocks noChangeArrowheads="1"/>
            </p:cNvSpPr>
            <p:nvPr/>
          </p:nvSpPr>
          <p:spPr bwMode="auto">
            <a:xfrm rot="16200000">
              <a:off x="4768" y="3136"/>
              <a:ext cx="611" cy="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a:t>Neptune</a:t>
              </a:r>
            </a:p>
          </p:txBody>
        </p:sp>
      </p:grpSp>
      <p:sp>
        <p:nvSpPr>
          <p:cNvPr id="24590" name="Rectangle 65"/>
          <p:cNvSpPr>
            <a:spLocks noChangeArrowheads="1"/>
          </p:cNvSpPr>
          <p:nvPr/>
        </p:nvSpPr>
        <p:spPr bwMode="auto">
          <a:xfrm rot="-5400000">
            <a:off x="-654658" y="3979586"/>
            <a:ext cx="3401637" cy="298080"/>
          </a:xfrm>
          <a:prstGeom prst="rect">
            <a:avLst/>
          </a:prstGeom>
          <a:blipFill dpi="0" rotWithShape="1">
            <a:blip r:embed="rId3">
              <a:alphaModFix amt="69000"/>
            </a:blip>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txBody>
          <a:bodyPr lIns="82945" tIns="41473" rIns="82945" bIns="41473" anchor="ctr" anchorCtr="1"/>
          <a:lstStyle/>
          <a:p>
            <a:r>
              <a:rPr lang="en-US"/>
              <a:t>Asteroid Belt</a:t>
            </a:r>
          </a:p>
        </p:txBody>
      </p:sp>
      <p:sp>
        <p:nvSpPr>
          <p:cNvPr id="24591" name="Rectangle 66"/>
          <p:cNvSpPr>
            <a:spLocks noChangeArrowheads="1"/>
          </p:cNvSpPr>
          <p:nvPr/>
        </p:nvSpPr>
        <p:spPr bwMode="auto">
          <a:xfrm rot="-5400000">
            <a:off x="6720302" y="3405746"/>
            <a:ext cx="3401637" cy="1445760"/>
          </a:xfrm>
          <a:prstGeom prst="rect">
            <a:avLst/>
          </a:prstGeom>
          <a:blipFill dpi="0" rotWithShape="1">
            <a:blip r:embed="rId3">
              <a:alphaModFix amt="69000"/>
            </a:blip>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txBody>
          <a:bodyPr lIns="82945" tIns="41473" rIns="82945" bIns="41473" anchor="ctr" anchorCtr="1"/>
          <a:lstStyle/>
          <a:p>
            <a:r>
              <a:rPr lang="en-US"/>
              <a:t>Kuiper Belt</a:t>
            </a:r>
          </a:p>
        </p:txBody>
      </p:sp>
    </p:spTree>
    <p:extLst>
      <p:ext uri="{BB962C8B-B14F-4D97-AF65-F5344CB8AC3E}">
        <p14:creationId xmlns:p14="http://schemas.microsoft.com/office/powerpoint/2010/main" val="2329383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52293"/>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nodeType="afterEffect">
                                  <p:stCondLst>
                                    <p:cond delay="5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nodeType="afterEffect">
                                  <p:stCondLst>
                                    <p:cond delay="50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nodeType="afterGroup">
                            <p:stCondLst>
                              <p:cond delay="2000"/>
                            </p:stCondLst>
                            <p:childTnLst>
                              <p:par>
                                <p:cTn id="20" presetID="1" presetClass="entr" presetSubtype="0" fill="hold" nodeType="afterEffect">
                                  <p:stCondLst>
                                    <p:cond delay="50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nodeType="afterGroup">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24590"/>
                                        </p:tgtEl>
                                        <p:attrNameLst>
                                          <p:attrName>style.visibility</p:attrName>
                                        </p:attrNameLst>
                                      </p:cBhvr>
                                      <p:to>
                                        <p:strVal val="visible"/>
                                      </p:to>
                                    </p:set>
                                  </p:childTnLst>
                                </p:cTn>
                              </p:par>
                            </p:childTnLst>
                          </p:cTn>
                        </p:par>
                        <p:par>
                          <p:cTn id="25" fill="hold" nodeType="afterGroup">
                            <p:stCondLst>
                              <p:cond delay="3000"/>
                            </p:stCondLst>
                            <p:childTnLst>
                              <p:par>
                                <p:cTn id="26" presetID="1" presetClass="entr" presetSubtype="0" fill="hold" nodeType="afterEffect">
                                  <p:stCondLst>
                                    <p:cond delay="50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nodeType="afterGroup">
                            <p:stCondLst>
                              <p:cond delay="3500"/>
                            </p:stCondLst>
                            <p:childTnLst>
                              <p:par>
                                <p:cTn id="29" presetID="1" presetClass="entr" presetSubtype="0" fill="hold" nodeType="afterEffect">
                                  <p:stCondLst>
                                    <p:cond delay="50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nodeType="afterGroup">
                            <p:stCondLst>
                              <p:cond delay="4000"/>
                            </p:stCondLst>
                            <p:childTnLst>
                              <p:par>
                                <p:cTn id="32" presetID="1" presetClass="entr" presetSubtype="0" fill="hold" nodeType="afterEffect">
                                  <p:stCondLst>
                                    <p:cond delay="500"/>
                                  </p:stCondLst>
                                  <p:childTnLst>
                                    <p:set>
                                      <p:cBhvr>
                                        <p:cTn id="33" dur="1" fill="hold">
                                          <p:stCondLst>
                                            <p:cond delay="0"/>
                                          </p:stCondLst>
                                        </p:cTn>
                                        <p:tgtEl>
                                          <p:spTgt spid="11"/>
                                        </p:tgtEl>
                                        <p:attrNameLst>
                                          <p:attrName>style.visibility</p:attrName>
                                        </p:attrNameLst>
                                      </p:cBhvr>
                                      <p:to>
                                        <p:strVal val="visible"/>
                                      </p:to>
                                    </p:set>
                                  </p:childTnLst>
                                </p:cTn>
                              </p:par>
                            </p:childTnLst>
                          </p:cTn>
                        </p:par>
                        <p:par>
                          <p:cTn id="34" fill="hold" nodeType="afterGroup">
                            <p:stCondLst>
                              <p:cond delay="4500"/>
                            </p:stCondLst>
                            <p:childTnLst>
                              <p:par>
                                <p:cTn id="35" presetID="1" presetClass="entr" presetSubtype="0" fill="hold" nodeType="afterEffect">
                                  <p:stCondLst>
                                    <p:cond delay="500"/>
                                  </p:stCondLst>
                                  <p:childTnLst>
                                    <p:set>
                                      <p:cBhvr>
                                        <p:cTn id="36" dur="1" fill="hold">
                                          <p:stCondLst>
                                            <p:cond delay="0"/>
                                          </p:stCondLst>
                                        </p:cTn>
                                        <p:tgtEl>
                                          <p:spTgt spid="12"/>
                                        </p:tgtEl>
                                        <p:attrNameLst>
                                          <p:attrName>style.visibility</p:attrName>
                                        </p:attrNameLst>
                                      </p:cBhvr>
                                      <p:to>
                                        <p:strVal val="visible"/>
                                      </p:to>
                                    </p:set>
                                  </p:childTnLst>
                                </p:cTn>
                              </p:par>
                            </p:childTnLst>
                          </p:cTn>
                        </p:par>
                        <p:par>
                          <p:cTn id="37" fill="hold" nodeType="afterGroup">
                            <p:stCondLst>
                              <p:cond delay="5000"/>
                            </p:stCondLst>
                            <p:childTnLst>
                              <p:par>
                                <p:cTn id="38" presetID="1" presetClass="entr" presetSubtype="0" fill="hold" grpId="0" nodeType="afterEffect">
                                  <p:stCondLst>
                                    <p:cond delay="500"/>
                                  </p:stCondLst>
                                  <p:childTnLst>
                                    <p:set>
                                      <p:cBhvr>
                                        <p:cTn id="39" dur="1" fill="hold">
                                          <p:stCondLst>
                                            <p:cond delay="0"/>
                                          </p:stCondLst>
                                        </p:cTn>
                                        <p:tgtEl>
                                          <p:spTgt spid="24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93" grpId="0" animBg="1"/>
      <p:bldP spid="24590" grpId="0" animBg="1"/>
      <p:bldP spid="245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7460"/>
            <a:ext cx="8229600" cy="1143000"/>
          </a:xfrm>
        </p:spPr>
        <p:txBody>
          <a:bodyPr>
            <a:normAutofit fontScale="90000"/>
          </a:bodyPr>
          <a:lstStyle/>
          <a:p>
            <a:pPr algn="ctr"/>
            <a:r>
              <a:rPr lang="en-US" dirty="0" smtClean="0"/>
              <a:t>Notice how difficult it is to get both SIZE and DISTANCE scales represented simultaneously</a:t>
            </a:r>
            <a:endParaRPr lang="en-US" dirty="0"/>
          </a:p>
        </p:txBody>
      </p:sp>
      <p:sp>
        <p:nvSpPr>
          <p:cNvPr id="3" name="Content Placeholder 2"/>
          <p:cNvSpPr>
            <a:spLocks noGrp="1"/>
          </p:cNvSpPr>
          <p:nvPr>
            <p:ph idx="1"/>
          </p:nvPr>
        </p:nvSpPr>
        <p:spPr>
          <a:xfrm>
            <a:off x="914400" y="3810000"/>
            <a:ext cx="8229600" cy="3246120"/>
          </a:xfrm>
        </p:spPr>
        <p:txBody>
          <a:bodyPr/>
          <a:lstStyle/>
          <a:p>
            <a:pPr marL="0" indent="0">
              <a:buNone/>
            </a:pPr>
            <a:r>
              <a:rPr lang="en-US" dirty="0" smtClean="0">
                <a:latin typeface="+mj-lt"/>
              </a:rPr>
              <a:t>(which is why nobody has a good instinct about them)</a:t>
            </a:r>
          </a:p>
        </p:txBody>
      </p:sp>
    </p:spTree>
    <p:extLst>
      <p:ext uri="{BB962C8B-B14F-4D97-AF65-F5344CB8AC3E}">
        <p14:creationId xmlns:p14="http://schemas.microsoft.com/office/powerpoint/2010/main" val="4204298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1447800"/>
            <a:ext cx="8229600" cy="1143000"/>
          </a:xfrm>
        </p:spPr>
        <p:txBody>
          <a:bodyPr>
            <a:normAutofit fontScale="90000"/>
          </a:bodyPr>
          <a:lstStyle/>
          <a:p>
            <a:r>
              <a:rPr lang="en-US" dirty="0" smtClean="0"/>
              <a:t>“A tediously accurate scale model of the solar system”</a:t>
            </a:r>
            <a:endParaRPr lang="en-US" dirty="0"/>
          </a:p>
        </p:txBody>
      </p:sp>
      <p:sp>
        <p:nvSpPr>
          <p:cNvPr id="3" name="Content Placeholder 2"/>
          <p:cNvSpPr>
            <a:spLocks noGrp="1"/>
          </p:cNvSpPr>
          <p:nvPr>
            <p:ph idx="1"/>
          </p:nvPr>
        </p:nvSpPr>
        <p:spPr>
          <a:xfrm>
            <a:off x="490330" y="3048000"/>
            <a:ext cx="8229600" cy="4389120"/>
          </a:xfrm>
        </p:spPr>
        <p:txBody>
          <a:bodyPr/>
          <a:lstStyle/>
          <a:p>
            <a:pPr marL="0" indent="0">
              <a:buNone/>
            </a:pPr>
            <a:r>
              <a:rPr lang="en-US" dirty="0">
                <a:latin typeface="+mj-lt"/>
                <a:hlinkClick r:id="rId3"/>
              </a:rPr>
              <a:t>http://</a:t>
            </a:r>
            <a:r>
              <a:rPr lang="en-US" dirty="0" smtClean="0">
                <a:latin typeface="+mj-lt"/>
                <a:hlinkClick r:id="rId3"/>
              </a:rPr>
              <a:t>joshworth.com/dev/pixelspace/pixelspace_solarsystem.html</a:t>
            </a:r>
            <a:endParaRPr lang="en-US" dirty="0" smtClean="0">
              <a:latin typeface="+mj-lt"/>
            </a:endParaRPr>
          </a:p>
          <a:p>
            <a:endParaRPr lang="en-US" dirty="0"/>
          </a:p>
        </p:txBody>
      </p:sp>
    </p:spTree>
    <p:extLst>
      <p:ext uri="{BB962C8B-B14F-4D97-AF65-F5344CB8AC3E}">
        <p14:creationId xmlns:p14="http://schemas.microsoft.com/office/powerpoint/2010/main" val="891040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972"/>
            <a:ext cx="8229600" cy="1143000"/>
          </a:xfrm>
        </p:spPr>
        <p:txBody>
          <a:bodyPr>
            <a:normAutofit fontScale="90000"/>
          </a:bodyPr>
          <a:lstStyle/>
          <a:p>
            <a:r>
              <a:rPr lang="en-US" dirty="0" smtClean="0"/>
              <a:t>FUN FACT! It’s 384,000 km from Earth to the Moon, and…</a:t>
            </a:r>
            <a:endParaRPr lang="en-US" dirty="0"/>
          </a:p>
        </p:txBody>
      </p:sp>
      <p:sp>
        <p:nvSpPr>
          <p:cNvPr id="4" name="Rectangle 3"/>
          <p:cNvSpPr/>
          <p:nvPr/>
        </p:nvSpPr>
        <p:spPr>
          <a:xfrm>
            <a:off x="228600" y="6127125"/>
            <a:ext cx="8698191" cy="646331"/>
          </a:xfrm>
          <a:prstGeom prst="rect">
            <a:avLst/>
          </a:prstGeom>
        </p:spPr>
        <p:txBody>
          <a:bodyPr wrap="square">
            <a:spAutoFit/>
          </a:bodyPr>
          <a:lstStyle/>
          <a:p>
            <a:r>
              <a:rPr lang="en-US" dirty="0" smtClean="0"/>
              <a:t>Screenshot from </a:t>
            </a:r>
            <a:r>
              <a:rPr lang="en-US" dirty="0" err="1" smtClean="0"/>
              <a:t>BuzzFeedBlue’s</a:t>
            </a:r>
            <a:r>
              <a:rPr lang="en-US" dirty="0"/>
              <a:t> video: </a:t>
            </a:r>
            <a:r>
              <a:rPr lang="en-US" dirty="0">
                <a:hlinkClick r:id="rId3"/>
              </a:rPr>
              <a:t>https://</a:t>
            </a:r>
            <a:r>
              <a:rPr lang="en-US" dirty="0" smtClean="0">
                <a:hlinkClick r:id="rId3"/>
              </a:rPr>
              <a:t>www.youtube.com/watch?v=gIbfYsQfNWs</a:t>
            </a:r>
            <a:r>
              <a:rPr lang="en-US" dirty="0" smtClean="0"/>
              <a:t> </a:t>
            </a:r>
            <a:endParaRPr lang="en-US" dirty="0"/>
          </a:p>
        </p:txBody>
      </p:sp>
      <p:pic>
        <p:nvPicPr>
          <p:cNvPr id="3074" name="Picture 2" descr="plane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83075"/>
            <a:ext cx="7924800" cy="444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25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An X3.1 class solar flare on Oct. 24, 2014 as seen by S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379967"/>
            <a:ext cx="1971343" cy="1971343"/>
          </a:xfrm>
          <a:prstGeom prst="rect">
            <a:avLst/>
          </a:prstGeom>
          <a:noFill/>
          <a:extLst>
            <a:ext uri="{909E8E84-426E-40DD-AFC4-6F175D3DCCD1}">
              <a14:hiddenFill xmlns:a14="http://schemas.microsoft.com/office/drawing/2010/main">
                <a:solidFill>
                  <a:srgbClr val="FFFFFF"/>
                </a:solidFill>
              </a14:hiddenFill>
            </a:ext>
          </a:extLst>
        </p:spPr>
      </p:pic>
      <p:sp>
        <p:nvSpPr>
          <p:cNvPr id="86018" name="Title 1"/>
          <p:cNvSpPr>
            <a:spLocks noGrp="1"/>
          </p:cNvSpPr>
          <p:nvPr>
            <p:ph type="title" idx="4294967295"/>
          </p:nvPr>
        </p:nvSpPr>
        <p:spPr/>
        <p:txBody>
          <a:bodyPr tIns="41473"/>
          <a:lstStyle/>
          <a:p>
            <a:r>
              <a:rPr lang="en-US" dirty="0">
                <a:solidFill>
                  <a:srgbClr val="FFFFFF"/>
                </a:solidFill>
                <a:ea typeface="ＭＳ Ｐゴシック" charset="0"/>
                <a:cs typeface="ＭＳ Ｐゴシック" charset="0"/>
              </a:rPr>
              <a:t>The Sun-Earth System</a:t>
            </a:r>
          </a:p>
        </p:txBody>
      </p:sp>
      <p:grpSp>
        <p:nvGrpSpPr>
          <p:cNvPr id="2" name="Group 43"/>
          <p:cNvGrpSpPr>
            <a:grpSpLocks/>
          </p:cNvGrpSpPr>
          <p:nvPr/>
        </p:nvGrpSpPr>
        <p:grpSpPr bwMode="auto">
          <a:xfrm>
            <a:off x="8082721" y="3079043"/>
            <a:ext cx="684803" cy="1013080"/>
            <a:chOff x="877714" y="3249409"/>
            <a:chExt cx="755260" cy="1116747"/>
          </a:xfrm>
        </p:grpSpPr>
        <p:pic>
          <p:nvPicPr>
            <p:cNvPr id="86021" name="Picture 6" descr="Earth"/>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l="5814" t="5814" r="4326" b="5814"/>
            <a:stretch>
              <a:fillRect/>
            </a:stretch>
          </p:blipFill>
          <p:spPr bwMode="auto">
            <a:xfrm>
              <a:off x="923058" y="3249409"/>
              <a:ext cx="669799" cy="6583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6022" name="TextBox 41"/>
            <p:cNvSpPr txBox="1">
              <a:spLocks noChangeArrowheads="1"/>
            </p:cNvSpPr>
            <p:nvPr/>
          </p:nvSpPr>
          <p:spPr bwMode="auto">
            <a:xfrm>
              <a:off x="877714" y="3959031"/>
              <a:ext cx="755260" cy="40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solidFill>
                    <a:srgbClr val="FFFFFF"/>
                  </a:solidFill>
                </a:rPr>
                <a:t>Earth</a:t>
              </a:r>
            </a:p>
          </p:txBody>
        </p:sp>
      </p:grpSp>
      <p:sp>
        <p:nvSpPr>
          <p:cNvPr id="51" name="TextBox 50"/>
          <p:cNvSpPr txBox="1">
            <a:spLocks noChangeArrowheads="1"/>
          </p:cNvSpPr>
          <p:nvPr/>
        </p:nvSpPr>
        <p:spPr bwMode="auto">
          <a:xfrm>
            <a:off x="4491360" y="4409743"/>
            <a:ext cx="1382400" cy="36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u="sng" dirty="0">
                <a:solidFill>
                  <a:srgbClr val="FFFFFF"/>
                </a:solidFill>
              </a:rPr>
              <a:t>Not</a:t>
            </a:r>
            <a:r>
              <a:rPr lang="en-US" sz="1800" dirty="0">
                <a:solidFill>
                  <a:srgbClr val="FFFFFF"/>
                </a:solidFill>
              </a:rPr>
              <a:t> To Scale</a:t>
            </a:r>
          </a:p>
        </p:txBody>
      </p:sp>
      <p:grpSp>
        <p:nvGrpSpPr>
          <p:cNvPr id="5" name="Group 52"/>
          <p:cNvGrpSpPr>
            <a:grpSpLocks/>
          </p:cNvGrpSpPr>
          <p:nvPr/>
        </p:nvGrpSpPr>
        <p:grpSpPr bwMode="auto">
          <a:xfrm>
            <a:off x="2259361" y="3365639"/>
            <a:ext cx="5870880" cy="369332"/>
            <a:chOff x="2491154" y="4421006"/>
            <a:chExt cx="6472115" cy="407181"/>
          </a:xfrm>
        </p:grpSpPr>
        <p:cxnSp>
          <p:nvCxnSpPr>
            <p:cNvPr id="86028" name="Straight Arrow Connector 49"/>
            <p:cNvCxnSpPr>
              <a:cxnSpLocks noChangeShapeType="1"/>
            </p:cNvCxnSpPr>
            <p:nvPr/>
          </p:nvCxnSpPr>
          <p:spPr bwMode="auto">
            <a:xfrm>
              <a:off x="2491154" y="4469856"/>
              <a:ext cx="6472115" cy="1588"/>
            </a:xfrm>
            <a:prstGeom prst="straightConnector1">
              <a:avLst/>
            </a:prstGeom>
            <a:noFill/>
            <a:ln w="38100">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sp>
          <p:nvSpPr>
            <p:cNvPr id="86029" name="TextBox 51"/>
            <p:cNvSpPr txBox="1">
              <a:spLocks noChangeArrowheads="1"/>
            </p:cNvSpPr>
            <p:nvPr/>
          </p:nvSpPr>
          <p:spPr bwMode="auto">
            <a:xfrm>
              <a:off x="5470835" y="4421006"/>
              <a:ext cx="754933" cy="407181"/>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solidFill>
                    <a:srgbClr val="FFFFFF"/>
                  </a:solidFill>
                </a:rPr>
                <a:t>1 AU</a:t>
              </a:r>
            </a:p>
          </p:txBody>
        </p:sp>
      </p:grpSp>
    </p:spTree>
    <p:extLst>
      <p:ext uri="{BB962C8B-B14F-4D97-AF65-F5344CB8AC3E}">
        <p14:creationId xmlns:p14="http://schemas.microsoft.com/office/powerpoint/2010/main" val="1509956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1"/>
                                        </p:tgtEl>
                                        <p:attrNameLst>
                                          <p:attrName>style.visibility</p:attrName>
                                        </p:attrNameLst>
                                      </p:cBhvr>
                                      <p:to>
                                        <p:strVal val="visible"/>
                                      </p:to>
                                    </p:set>
                                  </p:childTnLst>
                                </p:cTn>
                              </p:par>
                            </p:childTnLst>
                          </p:cTn>
                        </p:par>
                      </p:childTnLst>
                    </p:cTn>
                  </p:par>
                  <p:par>
                    <p:cTn id="10" fill="hold">
                      <p:stCondLst>
                        <p:cond delay="indefinite"/>
                      </p:stCondLst>
                      <p:childTnLst>
                        <p:par>
                          <p:cTn id="11" fill="hold" nodeType="afterGroup">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838200" y="1145233"/>
            <a:ext cx="7772400" cy="3048000"/>
          </a:xfrm>
        </p:spPr>
        <p:txBody>
          <a:bodyPr>
            <a:normAutofit/>
          </a:bodyPr>
          <a:lstStyle/>
          <a:p>
            <a:pPr marL="0" indent="0">
              <a:buNone/>
            </a:pPr>
            <a:r>
              <a:rPr lang="en-US" sz="3200" dirty="0" smtClean="0">
                <a:solidFill>
                  <a:schemeClr val="tx2"/>
                </a:solidFill>
                <a:latin typeface="+mj-lt"/>
              </a:rPr>
              <a:t>SCALE MODELS naturally result in units like the ASTRONOMICAL UNIT</a:t>
            </a:r>
          </a:p>
          <a:p>
            <a:pPr lvl="1"/>
            <a:r>
              <a:rPr lang="en-US" sz="3200" dirty="0" smtClean="0">
                <a:solidFill>
                  <a:schemeClr val="tx2"/>
                </a:solidFill>
                <a:latin typeface="+mj-lt"/>
              </a:rPr>
              <a:t>1 AU =  The distance between </a:t>
            </a:r>
            <a:r>
              <a:rPr lang="en-US" sz="3200" dirty="0">
                <a:solidFill>
                  <a:schemeClr val="tx2"/>
                </a:solidFill>
                <a:latin typeface="+mj-lt"/>
              </a:rPr>
              <a:t>E</a:t>
            </a:r>
            <a:r>
              <a:rPr lang="en-US" sz="3200" dirty="0" smtClean="0">
                <a:solidFill>
                  <a:schemeClr val="tx2"/>
                </a:solidFill>
                <a:latin typeface="+mj-lt"/>
              </a:rPr>
              <a:t>arth and the Sun.  </a:t>
            </a:r>
          </a:p>
          <a:p>
            <a:pPr lvl="1"/>
            <a:r>
              <a:rPr lang="en-US" sz="3200" dirty="0" smtClean="0">
                <a:solidFill>
                  <a:schemeClr val="tx2"/>
                </a:solidFill>
                <a:latin typeface="+mj-lt"/>
              </a:rPr>
              <a:t> 1 AU = 150,000,000 km.  </a:t>
            </a:r>
          </a:p>
          <a:p>
            <a:pPr marL="393192" lvl="1" indent="0">
              <a:buNone/>
            </a:pPr>
            <a:endParaRPr lang="en-US" dirty="0" smtClean="0">
              <a:solidFill>
                <a:schemeClr val="tx2"/>
              </a:solidFill>
              <a:latin typeface="+mj-lt"/>
            </a:endParaRPr>
          </a:p>
          <a:p>
            <a:pPr>
              <a:buFontTx/>
              <a:buNone/>
            </a:pPr>
            <a:endParaRPr lang="en-US" dirty="0" smtClean="0">
              <a:solidFill>
                <a:schemeClr val="tx2"/>
              </a:solidFill>
              <a:latin typeface="+mj-lt"/>
            </a:endParaRPr>
          </a:p>
          <a:p>
            <a:pPr>
              <a:buFontTx/>
              <a:buNone/>
            </a:pPr>
            <a:endParaRPr lang="en-US" dirty="0" smtClean="0">
              <a:solidFill>
                <a:schemeClr val="tx2"/>
              </a:solidFill>
              <a:latin typeface="+mj-lt"/>
            </a:endParaRPr>
          </a:p>
        </p:txBody>
      </p:sp>
      <p:sp>
        <p:nvSpPr>
          <p:cNvPr id="2" name="Sun 1"/>
          <p:cNvSpPr/>
          <p:nvPr/>
        </p:nvSpPr>
        <p:spPr>
          <a:xfrm>
            <a:off x="2514600" y="4800600"/>
            <a:ext cx="914400" cy="914400"/>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Or 2"/>
          <p:cNvSpPr/>
          <p:nvPr/>
        </p:nvSpPr>
        <p:spPr>
          <a:xfrm>
            <a:off x="6705600" y="5105400"/>
            <a:ext cx="304800" cy="304800"/>
          </a:xfrm>
          <a:prstGeom prst="flowChar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5" name="Straight Arrow Connector 4"/>
          <p:cNvCxnSpPr/>
          <p:nvPr/>
        </p:nvCxnSpPr>
        <p:spPr>
          <a:xfrm>
            <a:off x="2971800" y="5257800"/>
            <a:ext cx="3886200" cy="0"/>
          </a:xfrm>
          <a:prstGeom prst="straightConnector1">
            <a:avLst/>
          </a:prstGeom>
          <a:ln>
            <a:solidFill>
              <a:schemeClr val="tx1"/>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4366448" y="5253335"/>
            <a:ext cx="1096903" cy="923330"/>
          </a:xfrm>
          <a:prstGeom prst="rect">
            <a:avLst/>
          </a:prstGeom>
          <a:noFill/>
        </p:spPr>
        <p:txBody>
          <a:bodyPr wrap="none" rtlCol="0">
            <a:spAutoFit/>
          </a:bodyPr>
          <a:lstStyle/>
          <a:p>
            <a:r>
              <a:rPr lang="en-US" sz="3600" b="1" dirty="0">
                <a:latin typeface="+mj-lt"/>
              </a:rPr>
              <a:t>1 AU</a:t>
            </a:r>
          </a:p>
          <a:p>
            <a:endParaRPr lang="en-US" dirty="0"/>
          </a:p>
        </p:txBody>
      </p:sp>
    </p:spTree>
    <p:extLst>
      <p:ext uri="{BB962C8B-B14F-4D97-AF65-F5344CB8AC3E}">
        <p14:creationId xmlns:p14="http://schemas.microsoft.com/office/powerpoint/2010/main" val="1543047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The planet Jupiter is about 5 AU from the Sun</a:t>
            </a:r>
            <a:r>
              <a:rPr lang="en-US" sz="5400" dirty="0" smtClean="0"/>
              <a:t>.</a:t>
            </a:r>
            <a:endParaRPr lang="en-US" dirty="0"/>
          </a:p>
        </p:txBody>
      </p:sp>
      <p:sp>
        <p:nvSpPr>
          <p:cNvPr id="3" name="Content Placeholder 2"/>
          <p:cNvSpPr>
            <a:spLocks noGrp="1"/>
          </p:cNvSpPr>
          <p:nvPr>
            <p:ph idx="1"/>
          </p:nvPr>
        </p:nvSpPr>
        <p:spPr>
          <a:xfrm>
            <a:off x="4800600" y="1935480"/>
            <a:ext cx="3886200" cy="3703320"/>
          </a:xfrm>
        </p:spPr>
        <p:txBody>
          <a:bodyPr>
            <a:normAutofit lnSpcReduction="10000"/>
          </a:bodyPr>
          <a:lstStyle/>
          <a:p>
            <a:pPr marL="0" indent="0">
              <a:buNone/>
            </a:pPr>
            <a:r>
              <a:rPr lang="en-US" dirty="0" smtClean="0"/>
              <a:t>Or basically here:</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(PSST: Sizes not to scale)</a:t>
            </a:r>
            <a:endParaRPr lang="en-US" dirty="0"/>
          </a:p>
        </p:txBody>
      </p:sp>
      <p:pic>
        <p:nvPicPr>
          <p:cNvPr id="3084" name="Picture 12"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5332" y="1847088"/>
            <a:ext cx="606510" cy="606510"/>
          </a:xfrm>
          <a:prstGeom prst="rect">
            <a:avLst/>
          </a:prstGeom>
          <a:noFill/>
          <a:extLst>
            <a:ext uri="{909E8E84-426E-40DD-AFC4-6F175D3DCCD1}">
              <a14:hiddenFill xmlns:a14="http://schemas.microsoft.com/office/drawing/2010/main">
                <a:solidFill>
                  <a:srgbClr val="FFFFFF"/>
                </a:solidFill>
              </a14:hiddenFill>
            </a:ext>
          </a:extLst>
        </p:spPr>
      </p:pic>
      <p:sp>
        <p:nvSpPr>
          <p:cNvPr id="18" name="Sun 17"/>
          <p:cNvSpPr/>
          <p:nvPr/>
        </p:nvSpPr>
        <p:spPr>
          <a:xfrm>
            <a:off x="572197" y="2180844"/>
            <a:ext cx="381000" cy="304800"/>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Or 18"/>
          <p:cNvSpPr/>
          <p:nvPr/>
        </p:nvSpPr>
        <p:spPr>
          <a:xfrm flipH="1">
            <a:off x="2160842" y="2287751"/>
            <a:ext cx="152400" cy="152400"/>
          </a:xfrm>
          <a:prstGeom prst="flowChar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0" name="Straight Arrow Connector 19"/>
          <p:cNvCxnSpPr/>
          <p:nvPr/>
        </p:nvCxnSpPr>
        <p:spPr>
          <a:xfrm>
            <a:off x="762697" y="2333244"/>
            <a:ext cx="1447800" cy="0"/>
          </a:xfrm>
          <a:prstGeom prst="straightConnector1">
            <a:avLst/>
          </a:prstGeom>
          <a:ln>
            <a:solidFill>
              <a:schemeClr val="tx1"/>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22" name="Flowchart: Or 21"/>
          <p:cNvSpPr/>
          <p:nvPr/>
        </p:nvSpPr>
        <p:spPr>
          <a:xfrm flipH="1">
            <a:off x="3561752" y="2545307"/>
            <a:ext cx="152400" cy="152400"/>
          </a:xfrm>
          <a:prstGeom prst="flowChar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3" name="Straight Arrow Connector 22"/>
          <p:cNvCxnSpPr/>
          <p:nvPr/>
        </p:nvCxnSpPr>
        <p:spPr>
          <a:xfrm>
            <a:off x="2163607" y="2590800"/>
            <a:ext cx="1447800" cy="0"/>
          </a:xfrm>
          <a:prstGeom prst="straightConnector1">
            <a:avLst/>
          </a:prstGeom>
          <a:ln>
            <a:solidFill>
              <a:schemeClr val="tx1"/>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24" name="Flowchart: Or 23"/>
          <p:cNvSpPr/>
          <p:nvPr/>
        </p:nvSpPr>
        <p:spPr>
          <a:xfrm flipH="1">
            <a:off x="5009552" y="2709092"/>
            <a:ext cx="152400" cy="152400"/>
          </a:xfrm>
          <a:prstGeom prst="flowChar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5" name="Straight Arrow Connector 24"/>
          <p:cNvCxnSpPr/>
          <p:nvPr/>
        </p:nvCxnSpPr>
        <p:spPr>
          <a:xfrm>
            <a:off x="3611407" y="2754585"/>
            <a:ext cx="1447800" cy="0"/>
          </a:xfrm>
          <a:prstGeom prst="straightConnector1">
            <a:avLst/>
          </a:prstGeom>
          <a:ln>
            <a:solidFill>
              <a:schemeClr val="tx1"/>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26" name="Flowchart: Or 25"/>
          <p:cNvSpPr/>
          <p:nvPr/>
        </p:nvSpPr>
        <p:spPr>
          <a:xfrm flipH="1">
            <a:off x="6407697" y="2865305"/>
            <a:ext cx="152400" cy="152400"/>
          </a:xfrm>
          <a:prstGeom prst="flowChar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7" name="Straight Arrow Connector 26"/>
          <p:cNvCxnSpPr/>
          <p:nvPr/>
        </p:nvCxnSpPr>
        <p:spPr>
          <a:xfrm>
            <a:off x="5009552" y="2910798"/>
            <a:ext cx="1447800" cy="0"/>
          </a:xfrm>
          <a:prstGeom prst="straightConnector1">
            <a:avLst/>
          </a:prstGeom>
          <a:ln>
            <a:solidFill>
              <a:schemeClr val="tx1"/>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28" name="Flowchart: Or 27"/>
          <p:cNvSpPr/>
          <p:nvPr/>
        </p:nvSpPr>
        <p:spPr>
          <a:xfrm flipH="1">
            <a:off x="7908587" y="2988749"/>
            <a:ext cx="152400" cy="152400"/>
          </a:xfrm>
          <a:prstGeom prst="flowChar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9" name="Straight Arrow Connector 28"/>
          <p:cNvCxnSpPr/>
          <p:nvPr/>
        </p:nvCxnSpPr>
        <p:spPr>
          <a:xfrm>
            <a:off x="6510442" y="3034242"/>
            <a:ext cx="1447800" cy="0"/>
          </a:xfrm>
          <a:prstGeom prst="straightConnector1">
            <a:avLst/>
          </a:prstGeom>
          <a:ln>
            <a:solidFill>
              <a:schemeClr val="tx1"/>
            </a:solidFill>
            <a:headEnd type="triangle"/>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197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676400"/>
            <a:ext cx="8229600" cy="1143000"/>
          </a:xfrm>
        </p:spPr>
        <p:txBody>
          <a:bodyPr>
            <a:normAutofit fontScale="90000"/>
          </a:bodyPr>
          <a:lstStyle/>
          <a:p>
            <a:r>
              <a:rPr lang="en-US" dirty="0" smtClean="0">
                <a:solidFill>
                  <a:schemeClr val="tx2"/>
                </a:solidFill>
                <a:latin typeface="+mj-lt"/>
              </a:rPr>
              <a:t>The planet Uranus is about 20 times as far from the Sun as Earth is.  What statement is true?</a:t>
            </a:r>
          </a:p>
        </p:txBody>
      </p:sp>
      <p:sp>
        <p:nvSpPr>
          <p:cNvPr id="3" name="Content Placeholder 2"/>
          <p:cNvSpPr>
            <a:spLocks noGrp="1"/>
          </p:cNvSpPr>
          <p:nvPr>
            <p:ph idx="1"/>
          </p:nvPr>
        </p:nvSpPr>
        <p:spPr>
          <a:xfrm>
            <a:off x="685800" y="2590800"/>
            <a:ext cx="7772400" cy="4114800"/>
          </a:xfrm>
        </p:spPr>
        <p:txBody>
          <a:bodyPr/>
          <a:lstStyle/>
          <a:p>
            <a:pPr>
              <a:buFontTx/>
              <a:buNone/>
              <a:defRPr/>
            </a:pPr>
            <a:endParaRPr lang="en-US" dirty="0" smtClean="0">
              <a:solidFill>
                <a:schemeClr val="tx2"/>
              </a:solidFill>
              <a:latin typeface="+mj-lt"/>
            </a:endParaRPr>
          </a:p>
          <a:p>
            <a:pPr marL="514350" indent="-514350">
              <a:buFontTx/>
              <a:buAutoNum type="arabicPeriod"/>
              <a:defRPr/>
            </a:pPr>
            <a:r>
              <a:rPr lang="en-US" sz="2800" dirty="0" smtClean="0">
                <a:solidFill>
                  <a:schemeClr val="tx2"/>
                </a:solidFill>
                <a:latin typeface="+mj-lt"/>
              </a:rPr>
              <a:t>Uranus is about 20 light years from the Sun</a:t>
            </a:r>
          </a:p>
          <a:p>
            <a:pPr marL="514350" indent="-514350">
              <a:buFontTx/>
              <a:buAutoNum type="arabicPeriod"/>
              <a:defRPr/>
            </a:pPr>
            <a:r>
              <a:rPr lang="en-US" sz="2800" dirty="0" smtClean="0">
                <a:solidFill>
                  <a:schemeClr val="tx2"/>
                </a:solidFill>
                <a:latin typeface="+mj-lt"/>
              </a:rPr>
              <a:t>Uranus is about 20 million kilometers from the Sun</a:t>
            </a:r>
          </a:p>
          <a:p>
            <a:pPr marL="514350" indent="-514350">
              <a:buFontTx/>
              <a:buAutoNum type="arabicPeriod"/>
              <a:defRPr/>
            </a:pPr>
            <a:r>
              <a:rPr lang="en-US" sz="2800" dirty="0" smtClean="0">
                <a:solidFill>
                  <a:schemeClr val="tx2"/>
                </a:solidFill>
                <a:latin typeface="+mj-lt"/>
              </a:rPr>
              <a:t>Uranus takes about 20 years to orbit the Sun.</a:t>
            </a:r>
          </a:p>
          <a:p>
            <a:pPr marL="514350" indent="-514350">
              <a:buFontTx/>
              <a:buAutoNum type="arabicPeriod"/>
              <a:defRPr/>
            </a:pPr>
            <a:r>
              <a:rPr lang="en-US" sz="2800" dirty="0" smtClean="0">
                <a:solidFill>
                  <a:schemeClr val="tx2"/>
                </a:solidFill>
                <a:latin typeface="+mj-lt"/>
              </a:rPr>
              <a:t>Uranus is about 20 AU from the Sun.</a:t>
            </a:r>
          </a:p>
          <a:p>
            <a:pPr marL="514350" indent="-514350">
              <a:buFontTx/>
              <a:buAutoNum type="arabicPeriod"/>
              <a:defRPr/>
            </a:pPr>
            <a:r>
              <a:rPr lang="en-US" sz="2800" dirty="0" smtClean="0">
                <a:solidFill>
                  <a:schemeClr val="tx2"/>
                </a:solidFill>
                <a:latin typeface="+mj-lt"/>
              </a:rPr>
              <a:t>Uranus is about 20 times the size of Earth.</a:t>
            </a:r>
            <a:endParaRPr lang="en-US" sz="2800" dirty="0">
              <a:solidFill>
                <a:schemeClr val="tx2"/>
              </a:solidFill>
              <a:latin typeface="+mj-lt"/>
            </a:endParaRPr>
          </a:p>
        </p:txBody>
      </p:sp>
    </p:spTree>
    <p:extLst>
      <p:ext uri="{BB962C8B-B14F-4D97-AF65-F5344CB8AC3E}">
        <p14:creationId xmlns:p14="http://schemas.microsoft.com/office/powerpoint/2010/main" val="3837551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733800"/>
            <a:ext cx="8229600" cy="1143000"/>
          </a:xfrm>
        </p:spPr>
        <p:txBody>
          <a:bodyPr>
            <a:normAutofit fontScale="90000"/>
          </a:bodyPr>
          <a:lstStyle/>
          <a:p>
            <a:pPr algn="ctr"/>
            <a:r>
              <a:rPr lang="en-US" dirty="0" smtClean="0"/>
              <a:t>But what’s an astronomical unit?</a:t>
            </a:r>
            <a:br>
              <a:rPr lang="en-US" dirty="0" smtClean="0"/>
            </a:br>
            <a:r>
              <a:rPr lang="en-US" dirty="0" smtClean="0"/>
              <a:t>How do we know it’s 150,000,000 kilometers?</a:t>
            </a:r>
            <a:br>
              <a:rPr lang="en-US" dirty="0" smtClean="0"/>
            </a:br>
            <a:endParaRPr lang="en-US" dirty="0"/>
          </a:p>
        </p:txBody>
      </p:sp>
    </p:spTree>
    <p:extLst>
      <p:ext uri="{BB962C8B-B14F-4D97-AF65-F5344CB8AC3E}">
        <p14:creationId xmlns:p14="http://schemas.microsoft.com/office/powerpoint/2010/main" val="1948294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solar system, as seen when you click on “Mercury”</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76" y="1981200"/>
            <a:ext cx="8403132" cy="4724400"/>
          </a:xfrm>
          <a:prstGeom prst="rect">
            <a:avLst/>
          </a:prstGeom>
        </p:spPr>
      </p:pic>
    </p:spTree>
    <p:extLst>
      <p:ext uri="{BB962C8B-B14F-4D97-AF65-F5344CB8AC3E}">
        <p14:creationId xmlns:p14="http://schemas.microsoft.com/office/powerpoint/2010/main" val="3265390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19400"/>
            <a:ext cx="8229600" cy="1143000"/>
          </a:xfrm>
        </p:spPr>
        <p:txBody>
          <a:bodyPr>
            <a:normAutofit fontScale="90000"/>
          </a:bodyPr>
          <a:lstStyle/>
          <a:p>
            <a:pPr algn="ctr"/>
            <a:r>
              <a:rPr lang="en-US" dirty="0" smtClean="0"/>
              <a:t>Time for</a:t>
            </a:r>
            <a:br>
              <a:rPr lang="en-US" dirty="0" smtClean="0"/>
            </a:br>
            <a:r>
              <a:rPr lang="en-US" dirty="0" smtClean="0"/>
              <a:t>PART II of SPACED OUT SCALE MODELS</a:t>
            </a:r>
            <a:endParaRPr lang="en-US" dirty="0"/>
          </a:p>
        </p:txBody>
      </p:sp>
    </p:spTree>
    <p:extLst>
      <p:ext uri="{BB962C8B-B14F-4D97-AF65-F5344CB8AC3E}">
        <p14:creationId xmlns:p14="http://schemas.microsoft.com/office/powerpoint/2010/main" val="1937177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view from “Earth” in the SCIVR solar system module. What are these objects?</a:t>
            </a:r>
            <a:endParaRPr lang="en-US" sz="36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641951" y="2057400"/>
            <a:ext cx="5860097" cy="3657600"/>
          </a:xfrm>
          <a:prstGeom prst="rect">
            <a:avLst/>
          </a:prstGeom>
        </p:spPr>
      </p:pic>
      <p:sp>
        <p:nvSpPr>
          <p:cNvPr id="5" name="TextBox 4"/>
          <p:cNvSpPr txBox="1"/>
          <p:nvPr/>
        </p:nvSpPr>
        <p:spPr>
          <a:xfrm>
            <a:off x="3480226" y="5956688"/>
            <a:ext cx="2183546" cy="369332"/>
          </a:xfrm>
          <a:prstGeom prst="rect">
            <a:avLst/>
          </a:prstGeom>
          <a:noFill/>
        </p:spPr>
        <p:txBody>
          <a:bodyPr wrap="none" rtlCol="0">
            <a:spAutoFit/>
          </a:bodyPr>
          <a:lstStyle/>
          <a:p>
            <a:r>
              <a:rPr lang="en-US" dirty="0" smtClean="0"/>
              <a:t>(SCIVR screen grab)</a:t>
            </a:r>
            <a:endParaRPr lang="en-US" dirty="0"/>
          </a:p>
        </p:txBody>
      </p:sp>
    </p:spTree>
    <p:extLst>
      <p:ext uri="{BB962C8B-B14F-4D97-AF65-F5344CB8AC3E}">
        <p14:creationId xmlns:p14="http://schemas.microsoft.com/office/powerpoint/2010/main" val="1218259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90800"/>
            <a:ext cx="8229600" cy="1143000"/>
          </a:xfrm>
        </p:spPr>
        <p:txBody>
          <a:bodyPr>
            <a:normAutofit fontScale="90000"/>
          </a:bodyPr>
          <a:lstStyle/>
          <a:p>
            <a:pPr algn="ctr"/>
            <a:r>
              <a:rPr lang="en-US" dirty="0" smtClean="0"/>
              <a:t>Now do “Worlds In Comparison” activity</a:t>
            </a:r>
            <a:endParaRPr lang="en-US" dirty="0"/>
          </a:p>
        </p:txBody>
      </p:sp>
    </p:spTree>
    <p:extLst>
      <p:ext uri="{BB962C8B-B14F-4D97-AF65-F5344CB8AC3E}">
        <p14:creationId xmlns:p14="http://schemas.microsoft.com/office/powerpoint/2010/main" val="1649422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the sizes REALLY compare</a:t>
            </a:r>
            <a:endParaRPr lang="en-US" dirty="0"/>
          </a:p>
        </p:txBody>
      </p:sp>
      <p:sp>
        <p:nvSpPr>
          <p:cNvPr id="3" name="Rectangle 2"/>
          <p:cNvSpPr/>
          <p:nvPr/>
        </p:nvSpPr>
        <p:spPr>
          <a:xfrm>
            <a:off x="228600" y="5528468"/>
            <a:ext cx="8458200" cy="646331"/>
          </a:xfrm>
          <a:prstGeom prst="rect">
            <a:avLst/>
          </a:prstGeom>
        </p:spPr>
        <p:txBody>
          <a:bodyPr wrap="square">
            <a:spAutoFit/>
          </a:bodyPr>
          <a:lstStyle/>
          <a:p>
            <a:r>
              <a:rPr lang="en-US" dirty="0" smtClean="0"/>
              <a:t>From: </a:t>
            </a:r>
            <a:r>
              <a:rPr lang="en-US" dirty="0" smtClean="0">
                <a:hlinkClick r:id="rId3"/>
              </a:rPr>
              <a:t>https</a:t>
            </a:r>
            <a:r>
              <a:rPr lang="en-US" dirty="0">
                <a:hlinkClick r:id="rId3"/>
              </a:rPr>
              <a:t>://</a:t>
            </a:r>
            <a:r>
              <a:rPr lang="en-US" dirty="0" smtClean="0">
                <a:hlinkClick r:id="rId3"/>
              </a:rPr>
              <a:t>www.nasa.gov/image-feature/ames/kepler-90-system-planet-sizes</a:t>
            </a:r>
            <a:endParaRPr lang="en-US" dirty="0" smtClean="0"/>
          </a:p>
          <a:p>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833" t="54354"/>
          <a:stretch/>
        </p:blipFill>
        <p:spPr>
          <a:xfrm>
            <a:off x="22412" y="2590800"/>
            <a:ext cx="9152570" cy="2497471"/>
          </a:xfrm>
          <a:prstGeom prst="rect">
            <a:avLst/>
          </a:prstGeom>
        </p:spPr>
      </p:pic>
    </p:spTree>
    <p:extLst>
      <p:ext uri="{BB962C8B-B14F-4D97-AF65-F5344CB8AC3E}">
        <p14:creationId xmlns:p14="http://schemas.microsoft.com/office/powerpoint/2010/main" val="2502080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what about the SUN? How big is it? (Guess)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latin typeface="+mj-lt"/>
              </a:rPr>
              <a:t>Smaller than Earth</a:t>
            </a:r>
          </a:p>
          <a:p>
            <a:pPr marL="514350" indent="-514350">
              <a:buAutoNum type="arabicPeriod"/>
            </a:pPr>
            <a:r>
              <a:rPr lang="en-US" dirty="0" smtClean="0">
                <a:latin typeface="+mj-lt"/>
              </a:rPr>
              <a:t>About 2x as wide as Earth</a:t>
            </a:r>
          </a:p>
          <a:p>
            <a:pPr marL="514350" indent="-514350">
              <a:buAutoNum type="arabicPeriod"/>
            </a:pPr>
            <a:r>
              <a:rPr lang="en-US" dirty="0" smtClean="0">
                <a:latin typeface="+mj-lt"/>
              </a:rPr>
              <a:t>About 10x as wide as </a:t>
            </a:r>
            <a:r>
              <a:rPr lang="en-US" dirty="0" err="1" smtClean="0">
                <a:latin typeface="+mj-lt"/>
              </a:rPr>
              <a:t>Eartt</a:t>
            </a:r>
            <a:endParaRPr lang="en-US" dirty="0" smtClean="0">
              <a:latin typeface="+mj-lt"/>
            </a:endParaRPr>
          </a:p>
          <a:p>
            <a:pPr marL="514350" indent="-514350">
              <a:buAutoNum type="arabicPeriod"/>
            </a:pPr>
            <a:r>
              <a:rPr lang="en-US" dirty="0" smtClean="0">
                <a:latin typeface="+mj-lt"/>
              </a:rPr>
              <a:t>About 100x as wide as Earth</a:t>
            </a:r>
          </a:p>
          <a:p>
            <a:pPr marL="514350" indent="-514350">
              <a:buAutoNum type="arabicPeriod"/>
            </a:pPr>
            <a:r>
              <a:rPr lang="en-US" dirty="0" smtClean="0">
                <a:latin typeface="+mj-lt"/>
              </a:rPr>
              <a:t>About 1000x as wide as Earth</a:t>
            </a:r>
            <a:endParaRPr lang="en-US" dirty="0">
              <a:latin typeface="+mj-lt"/>
            </a:endParaRPr>
          </a:p>
        </p:txBody>
      </p:sp>
    </p:spTree>
    <p:extLst>
      <p:ext uri="{BB962C8B-B14F-4D97-AF65-F5344CB8AC3E}">
        <p14:creationId xmlns:p14="http://schemas.microsoft.com/office/powerpoint/2010/main" val="837422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1032" descr="Sun"/>
          <p:cNvPicPr>
            <a:picLocks noChangeAspect="1" noChangeArrowheads="1"/>
          </p:cNvPicPr>
          <p:nvPr/>
        </p:nvPicPr>
        <p:blipFill>
          <a:blip r:embed="rId3">
            <a:extLst>
              <a:ext uri="{28A0092B-C50C-407E-A947-70E740481C1C}">
                <a14:useLocalDpi xmlns:a14="http://schemas.microsoft.com/office/drawing/2010/main" val="0"/>
              </a:ext>
            </a:extLst>
          </a:blip>
          <a:srcRect l="99397" t="11165" r="122" b="11328"/>
          <a:stretch>
            <a:fillRect/>
          </a:stretch>
        </p:blipFill>
        <p:spPr bwMode="auto">
          <a:xfrm>
            <a:off x="7226840" y="4412869"/>
            <a:ext cx="249981" cy="5066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0" name="Picture 2" descr="An X3.1 class solar flare on Oct. 24, 2014 as seen by S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528" y="-685800"/>
            <a:ext cx="8004626" cy="8004627"/>
          </a:xfrm>
          <a:prstGeom prst="rect">
            <a:avLst/>
          </a:prstGeom>
          <a:noFill/>
          <a:extLst>
            <a:ext uri="{909E8E84-426E-40DD-AFC4-6F175D3DCCD1}">
              <a14:hiddenFill xmlns:a14="http://schemas.microsoft.com/office/drawing/2010/main">
                <a:solidFill>
                  <a:srgbClr val="FFFFFF"/>
                </a:solidFill>
              </a14:hiddenFill>
            </a:ext>
          </a:extLst>
        </p:spPr>
      </p:pic>
      <p:sp>
        <p:nvSpPr>
          <p:cNvPr id="334872" name="Oval 1048"/>
          <p:cNvSpPr>
            <a:spLocks noChangeAspect="1" noChangeArrowheads="1"/>
          </p:cNvSpPr>
          <p:nvPr/>
        </p:nvSpPr>
        <p:spPr bwMode="auto">
          <a:xfrm>
            <a:off x="1156321" y="3430441"/>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873" name="Oval 1049"/>
          <p:cNvSpPr>
            <a:spLocks noChangeAspect="1" noChangeArrowheads="1"/>
          </p:cNvSpPr>
          <p:nvPr/>
        </p:nvSpPr>
        <p:spPr bwMode="auto">
          <a:xfrm>
            <a:off x="1215360" y="3430441"/>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874" name="Oval 1050"/>
          <p:cNvSpPr>
            <a:spLocks noChangeAspect="1" noChangeArrowheads="1"/>
          </p:cNvSpPr>
          <p:nvPr/>
        </p:nvSpPr>
        <p:spPr bwMode="auto">
          <a:xfrm>
            <a:off x="1274401" y="3431881"/>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875" name="Oval 1051"/>
          <p:cNvSpPr>
            <a:spLocks noChangeAspect="1" noChangeArrowheads="1"/>
          </p:cNvSpPr>
          <p:nvPr/>
        </p:nvSpPr>
        <p:spPr bwMode="auto">
          <a:xfrm>
            <a:off x="1332001" y="3431881"/>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876" name="Oval 1052"/>
          <p:cNvSpPr>
            <a:spLocks noChangeAspect="1" noChangeArrowheads="1"/>
          </p:cNvSpPr>
          <p:nvPr/>
        </p:nvSpPr>
        <p:spPr bwMode="auto">
          <a:xfrm>
            <a:off x="1391040" y="3431881"/>
            <a:ext cx="5904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877" name="Oval 1053"/>
          <p:cNvSpPr>
            <a:spLocks noChangeAspect="1" noChangeArrowheads="1"/>
          </p:cNvSpPr>
          <p:nvPr/>
        </p:nvSpPr>
        <p:spPr bwMode="auto">
          <a:xfrm>
            <a:off x="1448640" y="3433321"/>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879" name="Oval 1055"/>
          <p:cNvSpPr>
            <a:spLocks noChangeAspect="1" noChangeArrowheads="1"/>
          </p:cNvSpPr>
          <p:nvPr/>
        </p:nvSpPr>
        <p:spPr bwMode="auto">
          <a:xfrm>
            <a:off x="1509120" y="3433321"/>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880" name="Oval 1056"/>
          <p:cNvSpPr>
            <a:spLocks noChangeAspect="1" noChangeArrowheads="1"/>
          </p:cNvSpPr>
          <p:nvPr/>
        </p:nvSpPr>
        <p:spPr bwMode="auto">
          <a:xfrm>
            <a:off x="1568161" y="3433321"/>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881" name="Oval 1057"/>
          <p:cNvSpPr>
            <a:spLocks noChangeAspect="1" noChangeArrowheads="1"/>
          </p:cNvSpPr>
          <p:nvPr/>
        </p:nvSpPr>
        <p:spPr bwMode="auto">
          <a:xfrm>
            <a:off x="1627200" y="3434762"/>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883" name="Oval 1059"/>
          <p:cNvSpPr>
            <a:spLocks noChangeAspect="1" noChangeArrowheads="1"/>
          </p:cNvSpPr>
          <p:nvPr/>
        </p:nvSpPr>
        <p:spPr bwMode="auto">
          <a:xfrm>
            <a:off x="1686241" y="3434762"/>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886" name="Oval 1062"/>
          <p:cNvSpPr>
            <a:spLocks noChangeAspect="1" noChangeArrowheads="1"/>
          </p:cNvSpPr>
          <p:nvPr/>
        </p:nvSpPr>
        <p:spPr bwMode="auto">
          <a:xfrm>
            <a:off x="1745280" y="3433321"/>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887" name="Oval 1063"/>
          <p:cNvSpPr>
            <a:spLocks noChangeAspect="1" noChangeArrowheads="1"/>
          </p:cNvSpPr>
          <p:nvPr/>
        </p:nvSpPr>
        <p:spPr bwMode="auto">
          <a:xfrm>
            <a:off x="1804321" y="3433321"/>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888" name="Oval 1064"/>
          <p:cNvSpPr>
            <a:spLocks noChangeAspect="1" noChangeArrowheads="1"/>
          </p:cNvSpPr>
          <p:nvPr/>
        </p:nvSpPr>
        <p:spPr bwMode="auto">
          <a:xfrm>
            <a:off x="1863360" y="3434762"/>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889" name="Oval 1065"/>
          <p:cNvSpPr>
            <a:spLocks noChangeAspect="1" noChangeArrowheads="1"/>
          </p:cNvSpPr>
          <p:nvPr/>
        </p:nvSpPr>
        <p:spPr bwMode="auto">
          <a:xfrm>
            <a:off x="1920960" y="3434762"/>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890" name="Oval 1066"/>
          <p:cNvSpPr>
            <a:spLocks noChangeAspect="1" noChangeArrowheads="1"/>
          </p:cNvSpPr>
          <p:nvPr/>
        </p:nvSpPr>
        <p:spPr bwMode="auto">
          <a:xfrm>
            <a:off x="1980001" y="3434762"/>
            <a:ext cx="5904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891" name="Oval 1067"/>
          <p:cNvSpPr>
            <a:spLocks noChangeAspect="1" noChangeArrowheads="1"/>
          </p:cNvSpPr>
          <p:nvPr/>
        </p:nvSpPr>
        <p:spPr bwMode="auto">
          <a:xfrm>
            <a:off x="2037601" y="3436201"/>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892" name="Oval 1068"/>
          <p:cNvSpPr>
            <a:spLocks noChangeAspect="1" noChangeArrowheads="1"/>
          </p:cNvSpPr>
          <p:nvPr/>
        </p:nvSpPr>
        <p:spPr bwMode="auto">
          <a:xfrm>
            <a:off x="2098081" y="3436201"/>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893" name="Oval 1069"/>
          <p:cNvSpPr>
            <a:spLocks noChangeAspect="1" noChangeArrowheads="1"/>
          </p:cNvSpPr>
          <p:nvPr/>
        </p:nvSpPr>
        <p:spPr bwMode="auto">
          <a:xfrm>
            <a:off x="2157120" y="3436201"/>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894" name="Oval 1070"/>
          <p:cNvSpPr>
            <a:spLocks noChangeAspect="1" noChangeArrowheads="1"/>
          </p:cNvSpPr>
          <p:nvPr/>
        </p:nvSpPr>
        <p:spPr bwMode="auto">
          <a:xfrm>
            <a:off x="2216161" y="3437642"/>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895" name="Oval 1071"/>
          <p:cNvSpPr>
            <a:spLocks noChangeAspect="1" noChangeArrowheads="1"/>
          </p:cNvSpPr>
          <p:nvPr/>
        </p:nvSpPr>
        <p:spPr bwMode="auto">
          <a:xfrm>
            <a:off x="2275200" y="3437642"/>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897" name="Oval 1073"/>
          <p:cNvSpPr>
            <a:spLocks noChangeAspect="1" noChangeArrowheads="1"/>
          </p:cNvSpPr>
          <p:nvPr/>
        </p:nvSpPr>
        <p:spPr bwMode="auto">
          <a:xfrm>
            <a:off x="2334241" y="3436201"/>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898" name="Oval 1074"/>
          <p:cNvSpPr>
            <a:spLocks noChangeAspect="1" noChangeArrowheads="1"/>
          </p:cNvSpPr>
          <p:nvPr/>
        </p:nvSpPr>
        <p:spPr bwMode="auto">
          <a:xfrm>
            <a:off x="2393280" y="3436201"/>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899" name="Oval 1075"/>
          <p:cNvSpPr>
            <a:spLocks noChangeAspect="1" noChangeArrowheads="1"/>
          </p:cNvSpPr>
          <p:nvPr/>
        </p:nvSpPr>
        <p:spPr bwMode="auto">
          <a:xfrm>
            <a:off x="2452321" y="3437642"/>
            <a:ext cx="5904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00" name="Oval 1076"/>
          <p:cNvSpPr>
            <a:spLocks noChangeAspect="1" noChangeArrowheads="1"/>
          </p:cNvSpPr>
          <p:nvPr/>
        </p:nvSpPr>
        <p:spPr bwMode="auto">
          <a:xfrm>
            <a:off x="2508480" y="3437642"/>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01" name="Oval 1077"/>
          <p:cNvSpPr>
            <a:spLocks noChangeAspect="1" noChangeArrowheads="1"/>
          </p:cNvSpPr>
          <p:nvPr/>
        </p:nvSpPr>
        <p:spPr bwMode="auto">
          <a:xfrm>
            <a:off x="2567521" y="3437642"/>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02" name="Oval 1078"/>
          <p:cNvSpPr>
            <a:spLocks noChangeAspect="1" noChangeArrowheads="1"/>
          </p:cNvSpPr>
          <p:nvPr/>
        </p:nvSpPr>
        <p:spPr bwMode="auto">
          <a:xfrm>
            <a:off x="2626560" y="3439082"/>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03" name="Oval 1079"/>
          <p:cNvSpPr>
            <a:spLocks noChangeAspect="1" noChangeArrowheads="1"/>
          </p:cNvSpPr>
          <p:nvPr/>
        </p:nvSpPr>
        <p:spPr bwMode="auto">
          <a:xfrm>
            <a:off x="2687040" y="3439082"/>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04" name="Oval 1080"/>
          <p:cNvSpPr>
            <a:spLocks noChangeAspect="1" noChangeArrowheads="1"/>
          </p:cNvSpPr>
          <p:nvPr/>
        </p:nvSpPr>
        <p:spPr bwMode="auto">
          <a:xfrm>
            <a:off x="2746081" y="3439082"/>
            <a:ext cx="5904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05" name="Oval 1081"/>
          <p:cNvSpPr>
            <a:spLocks noChangeAspect="1" noChangeArrowheads="1"/>
          </p:cNvSpPr>
          <p:nvPr/>
        </p:nvSpPr>
        <p:spPr bwMode="auto">
          <a:xfrm>
            <a:off x="2803681" y="3440522"/>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06" name="Oval 1082"/>
          <p:cNvSpPr>
            <a:spLocks noChangeAspect="1" noChangeArrowheads="1"/>
          </p:cNvSpPr>
          <p:nvPr/>
        </p:nvSpPr>
        <p:spPr bwMode="auto">
          <a:xfrm>
            <a:off x="2862720" y="3440522"/>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08" name="Oval 1084"/>
          <p:cNvSpPr>
            <a:spLocks noChangeAspect="1" noChangeArrowheads="1"/>
          </p:cNvSpPr>
          <p:nvPr/>
        </p:nvSpPr>
        <p:spPr bwMode="auto">
          <a:xfrm>
            <a:off x="2921761" y="3439082"/>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09" name="Oval 1085"/>
          <p:cNvSpPr>
            <a:spLocks noChangeAspect="1" noChangeArrowheads="1"/>
          </p:cNvSpPr>
          <p:nvPr/>
        </p:nvSpPr>
        <p:spPr bwMode="auto">
          <a:xfrm>
            <a:off x="2980800" y="3439082"/>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10" name="Oval 1086"/>
          <p:cNvSpPr>
            <a:spLocks noChangeAspect="1" noChangeArrowheads="1"/>
          </p:cNvSpPr>
          <p:nvPr/>
        </p:nvSpPr>
        <p:spPr bwMode="auto">
          <a:xfrm>
            <a:off x="3039841" y="3440522"/>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11" name="Oval 1087"/>
          <p:cNvSpPr>
            <a:spLocks noChangeAspect="1" noChangeArrowheads="1"/>
          </p:cNvSpPr>
          <p:nvPr/>
        </p:nvSpPr>
        <p:spPr bwMode="auto">
          <a:xfrm>
            <a:off x="3097441" y="3440522"/>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12" name="Oval 1088"/>
          <p:cNvSpPr>
            <a:spLocks noChangeAspect="1" noChangeArrowheads="1"/>
          </p:cNvSpPr>
          <p:nvPr/>
        </p:nvSpPr>
        <p:spPr bwMode="auto">
          <a:xfrm>
            <a:off x="3156480" y="3440522"/>
            <a:ext cx="5904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13" name="Oval 1089"/>
          <p:cNvSpPr>
            <a:spLocks noChangeAspect="1" noChangeArrowheads="1"/>
          </p:cNvSpPr>
          <p:nvPr/>
        </p:nvSpPr>
        <p:spPr bwMode="auto">
          <a:xfrm>
            <a:off x="3214080" y="3441962"/>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14" name="Oval 1090"/>
          <p:cNvSpPr>
            <a:spLocks noChangeAspect="1" noChangeArrowheads="1"/>
          </p:cNvSpPr>
          <p:nvPr/>
        </p:nvSpPr>
        <p:spPr bwMode="auto">
          <a:xfrm>
            <a:off x="3274560" y="3441962"/>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15" name="Oval 1091"/>
          <p:cNvSpPr>
            <a:spLocks noChangeAspect="1" noChangeArrowheads="1"/>
          </p:cNvSpPr>
          <p:nvPr/>
        </p:nvSpPr>
        <p:spPr bwMode="auto">
          <a:xfrm>
            <a:off x="3333601" y="3441962"/>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16" name="Oval 1092"/>
          <p:cNvSpPr>
            <a:spLocks noChangeAspect="1" noChangeArrowheads="1"/>
          </p:cNvSpPr>
          <p:nvPr/>
        </p:nvSpPr>
        <p:spPr bwMode="auto">
          <a:xfrm>
            <a:off x="3392640" y="3443403"/>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17" name="Oval 1093"/>
          <p:cNvSpPr>
            <a:spLocks noChangeAspect="1" noChangeArrowheads="1"/>
          </p:cNvSpPr>
          <p:nvPr/>
        </p:nvSpPr>
        <p:spPr bwMode="auto">
          <a:xfrm>
            <a:off x="3451681" y="3443403"/>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19" name="Oval 1095"/>
          <p:cNvSpPr>
            <a:spLocks noChangeAspect="1" noChangeArrowheads="1"/>
          </p:cNvSpPr>
          <p:nvPr/>
        </p:nvSpPr>
        <p:spPr bwMode="auto">
          <a:xfrm>
            <a:off x="3510720" y="3441962"/>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20" name="Oval 1096"/>
          <p:cNvSpPr>
            <a:spLocks noChangeAspect="1" noChangeArrowheads="1"/>
          </p:cNvSpPr>
          <p:nvPr/>
        </p:nvSpPr>
        <p:spPr bwMode="auto">
          <a:xfrm>
            <a:off x="3569761" y="3441962"/>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21" name="Oval 1097"/>
          <p:cNvSpPr>
            <a:spLocks noChangeAspect="1" noChangeArrowheads="1"/>
          </p:cNvSpPr>
          <p:nvPr/>
        </p:nvSpPr>
        <p:spPr bwMode="auto">
          <a:xfrm>
            <a:off x="3628800" y="3443403"/>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22" name="Oval 1098"/>
          <p:cNvSpPr>
            <a:spLocks noChangeAspect="1" noChangeArrowheads="1"/>
          </p:cNvSpPr>
          <p:nvPr/>
        </p:nvSpPr>
        <p:spPr bwMode="auto">
          <a:xfrm>
            <a:off x="3686400" y="3443403"/>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23" name="Oval 1099"/>
          <p:cNvSpPr>
            <a:spLocks noChangeAspect="1" noChangeArrowheads="1"/>
          </p:cNvSpPr>
          <p:nvPr/>
        </p:nvSpPr>
        <p:spPr bwMode="auto">
          <a:xfrm>
            <a:off x="3745441" y="3443403"/>
            <a:ext cx="5904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24" name="Oval 1100"/>
          <p:cNvSpPr>
            <a:spLocks noChangeAspect="1" noChangeArrowheads="1"/>
          </p:cNvSpPr>
          <p:nvPr/>
        </p:nvSpPr>
        <p:spPr bwMode="auto">
          <a:xfrm>
            <a:off x="3803041" y="3444842"/>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25" name="Oval 1101"/>
          <p:cNvSpPr>
            <a:spLocks noChangeAspect="1" noChangeArrowheads="1"/>
          </p:cNvSpPr>
          <p:nvPr/>
        </p:nvSpPr>
        <p:spPr bwMode="auto">
          <a:xfrm>
            <a:off x="3863521" y="3444842"/>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26" name="Oval 1102"/>
          <p:cNvSpPr>
            <a:spLocks noChangeAspect="1" noChangeArrowheads="1"/>
          </p:cNvSpPr>
          <p:nvPr/>
        </p:nvSpPr>
        <p:spPr bwMode="auto">
          <a:xfrm>
            <a:off x="3922560" y="3444842"/>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27" name="Oval 1103"/>
          <p:cNvSpPr>
            <a:spLocks noChangeAspect="1" noChangeArrowheads="1"/>
          </p:cNvSpPr>
          <p:nvPr/>
        </p:nvSpPr>
        <p:spPr bwMode="auto">
          <a:xfrm>
            <a:off x="3981601" y="3446283"/>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28" name="Oval 1104"/>
          <p:cNvSpPr>
            <a:spLocks noChangeAspect="1" noChangeArrowheads="1"/>
          </p:cNvSpPr>
          <p:nvPr/>
        </p:nvSpPr>
        <p:spPr bwMode="auto">
          <a:xfrm>
            <a:off x="4040640" y="3446283"/>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32" name="Oval 1108"/>
          <p:cNvSpPr>
            <a:spLocks noChangeAspect="1" noChangeArrowheads="1"/>
          </p:cNvSpPr>
          <p:nvPr/>
        </p:nvSpPr>
        <p:spPr bwMode="auto">
          <a:xfrm>
            <a:off x="4101120" y="3449163"/>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33" name="Oval 1109"/>
          <p:cNvSpPr>
            <a:spLocks noChangeAspect="1" noChangeArrowheads="1"/>
          </p:cNvSpPr>
          <p:nvPr/>
        </p:nvSpPr>
        <p:spPr bwMode="auto">
          <a:xfrm>
            <a:off x="4160161" y="3449163"/>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34" name="Oval 1110"/>
          <p:cNvSpPr>
            <a:spLocks noChangeAspect="1" noChangeArrowheads="1"/>
          </p:cNvSpPr>
          <p:nvPr/>
        </p:nvSpPr>
        <p:spPr bwMode="auto">
          <a:xfrm>
            <a:off x="4219200" y="3450603"/>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35" name="Oval 1111"/>
          <p:cNvSpPr>
            <a:spLocks noChangeAspect="1" noChangeArrowheads="1"/>
          </p:cNvSpPr>
          <p:nvPr/>
        </p:nvSpPr>
        <p:spPr bwMode="auto">
          <a:xfrm>
            <a:off x="4276800" y="3450603"/>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36" name="Oval 1112"/>
          <p:cNvSpPr>
            <a:spLocks noChangeAspect="1" noChangeArrowheads="1"/>
          </p:cNvSpPr>
          <p:nvPr/>
        </p:nvSpPr>
        <p:spPr bwMode="auto">
          <a:xfrm>
            <a:off x="4335841" y="3450603"/>
            <a:ext cx="5904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37" name="Oval 1113"/>
          <p:cNvSpPr>
            <a:spLocks noChangeAspect="1" noChangeArrowheads="1"/>
          </p:cNvSpPr>
          <p:nvPr/>
        </p:nvSpPr>
        <p:spPr bwMode="auto">
          <a:xfrm>
            <a:off x="4393441" y="345204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38" name="Oval 1114"/>
          <p:cNvSpPr>
            <a:spLocks noChangeAspect="1" noChangeArrowheads="1"/>
          </p:cNvSpPr>
          <p:nvPr/>
        </p:nvSpPr>
        <p:spPr bwMode="auto">
          <a:xfrm>
            <a:off x="4453921" y="345204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39" name="Oval 1115"/>
          <p:cNvSpPr>
            <a:spLocks noChangeAspect="1" noChangeArrowheads="1"/>
          </p:cNvSpPr>
          <p:nvPr/>
        </p:nvSpPr>
        <p:spPr bwMode="auto">
          <a:xfrm>
            <a:off x="4512960" y="345204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40" name="Oval 1116"/>
          <p:cNvSpPr>
            <a:spLocks noChangeAspect="1" noChangeArrowheads="1"/>
          </p:cNvSpPr>
          <p:nvPr/>
        </p:nvSpPr>
        <p:spPr bwMode="auto">
          <a:xfrm>
            <a:off x="4572001" y="3453483"/>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41" name="Oval 1117"/>
          <p:cNvSpPr>
            <a:spLocks noChangeAspect="1" noChangeArrowheads="1"/>
          </p:cNvSpPr>
          <p:nvPr/>
        </p:nvSpPr>
        <p:spPr bwMode="auto">
          <a:xfrm>
            <a:off x="4631040" y="3453483"/>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43" name="Oval 1119"/>
          <p:cNvSpPr>
            <a:spLocks noChangeAspect="1" noChangeArrowheads="1"/>
          </p:cNvSpPr>
          <p:nvPr/>
        </p:nvSpPr>
        <p:spPr bwMode="auto">
          <a:xfrm>
            <a:off x="4690081" y="345204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44" name="Oval 1120"/>
          <p:cNvSpPr>
            <a:spLocks noChangeAspect="1" noChangeArrowheads="1"/>
          </p:cNvSpPr>
          <p:nvPr/>
        </p:nvSpPr>
        <p:spPr bwMode="auto">
          <a:xfrm>
            <a:off x="4749120" y="345204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45" name="Oval 1121"/>
          <p:cNvSpPr>
            <a:spLocks noChangeAspect="1" noChangeArrowheads="1"/>
          </p:cNvSpPr>
          <p:nvPr/>
        </p:nvSpPr>
        <p:spPr bwMode="auto">
          <a:xfrm>
            <a:off x="4808161" y="3453483"/>
            <a:ext cx="5904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46" name="Oval 1122"/>
          <p:cNvSpPr>
            <a:spLocks noChangeAspect="1" noChangeArrowheads="1"/>
          </p:cNvSpPr>
          <p:nvPr/>
        </p:nvSpPr>
        <p:spPr bwMode="auto">
          <a:xfrm>
            <a:off x="4864320" y="3453483"/>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47" name="Oval 1123"/>
          <p:cNvSpPr>
            <a:spLocks noChangeAspect="1" noChangeArrowheads="1"/>
          </p:cNvSpPr>
          <p:nvPr/>
        </p:nvSpPr>
        <p:spPr bwMode="auto">
          <a:xfrm>
            <a:off x="4923361" y="3453483"/>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48" name="Oval 1124"/>
          <p:cNvSpPr>
            <a:spLocks noChangeAspect="1" noChangeArrowheads="1"/>
          </p:cNvSpPr>
          <p:nvPr/>
        </p:nvSpPr>
        <p:spPr bwMode="auto">
          <a:xfrm>
            <a:off x="4982400" y="345492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49" name="Oval 1125"/>
          <p:cNvSpPr>
            <a:spLocks noChangeAspect="1" noChangeArrowheads="1"/>
          </p:cNvSpPr>
          <p:nvPr/>
        </p:nvSpPr>
        <p:spPr bwMode="auto">
          <a:xfrm>
            <a:off x="5042880" y="345492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50" name="Oval 1126"/>
          <p:cNvSpPr>
            <a:spLocks noChangeAspect="1" noChangeArrowheads="1"/>
          </p:cNvSpPr>
          <p:nvPr/>
        </p:nvSpPr>
        <p:spPr bwMode="auto">
          <a:xfrm>
            <a:off x="5101921" y="3454924"/>
            <a:ext cx="5904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51" name="Oval 1127"/>
          <p:cNvSpPr>
            <a:spLocks noChangeAspect="1" noChangeArrowheads="1"/>
          </p:cNvSpPr>
          <p:nvPr/>
        </p:nvSpPr>
        <p:spPr bwMode="auto">
          <a:xfrm>
            <a:off x="5159521" y="345636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52" name="Oval 1128"/>
          <p:cNvSpPr>
            <a:spLocks noChangeAspect="1" noChangeArrowheads="1"/>
          </p:cNvSpPr>
          <p:nvPr/>
        </p:nvSpPr>
        <p:spPr bwMode="auto">
          <a:xfrm>
            <a:off x="5218560" y="345636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54" name="Oval 1130"/>
          <p:cNvSpPr>
            <a:spLocks noChangeAspect="1" noChangeArrowheads="1"/>
          </p:cNvSpPr>
          <p:nvPr/>
        </p:nvSpPr>
        <p:spPr bwMode="auto">
          <a:xfrm>
            <a:off x="5277601" y="345492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55" name="Oval 1131"/>
          <p:cNvSpPr>
            <a:spLocks noChangeAspect="1" noChangeArrowheads="1"/>
          </p:cNvSpPr>
          <p:nvPr/>
        </p:nvSpPr>
        <p:spPr bwMode="auto">
          <a:xfrm>
            <a:off x="5336640" y="345492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56" name="Oval 1132"/>
          <p:cNvSpPr>
            <a:spLocks noChangeAspect="1" noChangeArrowheads="1"/>
          </p:cNvSpPr>
          <p:nvPr/>
        </p:nvSpPr>
        <p:spPr bwMode="auto">
          <a:xfrm>
            <a:off x="5395681" y="345636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57" name="Oval 1133"/>
          <p:cNvSpPr>
            <a:spLocks noChangeAspect="1" noChangeArrowheads="1"/>
          </p:cNvSpPr>
          <p:nvPr/>
        </p:nvSpPr>
        <p:spPr bwMode="auto">
          <a:xfrm>
            <a:off x="5453281" y="345636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58" name="Oval 1134"/>
          <p:cNvSpPr>
            <a:spLocks noChangeAspect="1" noChangeArrowheads="1"/>
          </p:cNvSpPr>
          <p:nvPr/>
        </p:nvSpPr>
        <p:spPr bwMode="auto">
          <a:xfrm>
            <a:off x="5512320" y="3456364"/>
            <a:ext cx="5904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59" name="Oval 1135"/>
          <p:cNvSpPr>
            <a:spLocks noChangeAspect="1" noChangeArrowheads="1"/>
          </p:cNvSpPr>
          <p:nvPr/>
        </p:nvSpPr>
        <p:spPr bwMode="auto">
          <a:xfrm>
            <a:off x="5569920" y="345780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60" name="Oval 1136"/>
          <p:cNvSpPr>
            <a:spLocks noChangeAspect="1" noChangeArrowheads="1"/>
          </p:cNvSpPr>
          <p:nvPr/>
        </p:nvSpPr>
        <p:spPr bwMode="auto">
          <a:xfrm>
            <a:off x="5630400" y="345780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61" name="Oval 1137"/>
          <p:cNvSpPr>
            <a:spLocks noChangeAspect="1" noChangeArrowheads="1"/>
          </p:cNvSpPr>
          <p:nvPr/>
        </p:nvSpPr>
        <p:spPr bwMode="auto">
          <a:xfrm>
            <a:off x="5689441" y="345780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62" name="Oval 1138"/>
          <p:cNvSpPr>
            <a:spLocks noChangeAspect="1" noChangeArrowheads="1"/>
          </p:cNvSpPr>
          <p:nvPr/>
        </p:nvSpPr>
        <p:spPr bwMode="auto">
          <a:xfrm>
            <a:off x="5748480" y="345924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63" name="Oval 1139"/>
          <p:cNvSpPr>
            <a:spLocks noChangeAspect="1" noChangeArrowheads="1"/>
          </p:cNvSpPr>
          <p:nvPr/>
        </p:nvSpPr>
        <p:spPr bwMode="auto">
          <a:xfrm>
            <a:off x="5807521" y="345924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65" name="Oval 1141"/>
          <p:cNvSpPr>
            <a:spLocks noChangeAspect="1" noChangeArrowheads="1"/>
          </p:cNvSpPr>
          <p:nvPr/>
        </p:nvSpPr>
        <p:spPr bwMode="auto">
          <a:xfrm>
            <a:off x="5866560" y="345780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66" name="Oval 1142"/>
          <p:cNvSpPr>
            <a:spLocks noChangeAspect="1" noChangeArrowheads="1"/>
          </p:cNvSpPr>
          <p:nvPr/>
        </p:nvSpPr>
        <p:spPr bwMode="auto">
          <a:xfrm>
            <a:off x="5925601" y="345780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67" name="Oval 1143"/>
          <p:cNvSpPr>
            <a:spLocks noChangeAspect="1" noChangeArrowheads="1"/>
          </p:cNvSpPr>
          <p:nvPr/>
        </p:nvSpPr>
        <p:spPr bwMode="auto">
          <a:xfrm>
            <a:off x="5984640" y="3459244"/>
            <a:ext cx="5904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68" name="Oval 1144"/>
          <p:cNvSpPr>
            <a:spLocks noChangeAspect="1" noChangeArrowheads="1"/>
          </p:cNvSpPr>
          <p:nvPr/>
        </p:nvSpPr>
        <p:spPr bwMode="auto">
          <a:xfrm>
            <a:off x="6040801" y="345924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69" name="Oval 1145"/>
          <p:cNvSpPr>
            <a:spLocks noChangeAspect="1" noChangeArrowheads="1"/>
          </p:cNvSpPr>
          <p:nvPr/>
        </p:nvSpPr>
        <p:spPr bwMode="auto">
          <a:xfrm>
            <a:off x="6099840" y="345924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70" name="Oval 1146"/>
          <p:cNvSpPr>
            <a:spLocks noChangeAspect="1" noChangeArrowheads="1"/>
          </p:cNvSpPr>
          <p:nvPr/>
        </p:nvSpPr>
        <p:spPr bwMode="auto">
          <a:xfrm>
            <a:off x="6158881" y="346068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71" name="Oval 1147"/>
          <p:cNvSpPr>
            <a:spLocks noChangeAspect="1" noChangeArrowheads="1"/>
          </p:cNvSpPr>
          <p:nvPr/>
        </p:nvSpPr>
        <p:spPr bwMode="auto">
          <a:xfrm>
            <a:off x="6219361" y="346068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72" name="Oval 1148"/>
          <p:cNvSpPr>
            <a:spLocks noChangeAspect="1" noChangeArrowheads="1"/>
          </p:cNvSpPr>
          <p:nvPr/>
        </p:nvSpPr>
        <p:spPr bwMode="auto">
          <a:xfrm>
            <a:off x="6278400" y="3460684"/>
            <a:ext cx="5904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73" name="Oval 1149"/>
          <p:cNvSpPr>
            <a:spLocks noChangeAspect="1" noChangeArrowheads="1"/>
          </p:cNvSpPr>
          <p:nvPr/>
        </p:nvSpPr>
        <p:spPr bwMode="auto">
          <a:xfrm>
            <a:off x="6336000" y="346212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74" name="Oval 1150"/>
          <p:cNvSpPr>
            <a:spLocks noChangeAspect="1" noChangeArrowheads="1"/>
          </p:cNvSpPr>
          <p:nvPr/>
        </p:nvSpPr>
        <p:spPr bwMode="auto">
          <a:xfrm>
            <a:off x="6395041" y="346212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76" name="Oval 1152"/>
          <p:cNvSpPr>
            <a:spLocks noChangeAspect="1" noChangeArrowheads="1"/>
          </p:cNvSpPr>
          <p:nvPr/>
        </p:nvSpPr>
        <p:spPr bwMode="auto">
          <a:xfrm>
            <a:off x="6454080" y="346068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77" name="Oval 1153"/>
          <p:cNvSpPr>
            <a:spLocks noChangeAspect="1" noChangeArrowheads="1"/>
          </p:cNvSpPr>
          <p:nvPr/>
        </p:nvSpPr>
        <p:spPr bwMode="auto">
          <a:xfrm>
            <a:off x="6513121" y="346068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78" name="Oval 1154"/>
          <p:cNvSpPr>
            <a:spLocks noChangeAspect="1" noChangeArrowheads="1"/>
          </p:cNvSpPr>
          <p:nvPr/>
        </p:nvSpPr>
        <p:spPr bwMode="auto">
          <a:xfrm>
            <a:off x="6572160" y="346212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79" name="Oval 1155"/>
          <p:cNvSpPr>
            <a:spLocks noChangeAspect="1" noChangeArrowheads="1"/>
          </p:cNvSpPr>
          <p:nvPr/>
        </p:nvSpPr>
        <p:spPr bwMode="auto">
          <a:xfrm>
            <a:off x="6629760" y="346212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80" name="Oval 1156"/>
          <p:cNvSpPr>
            <a:spLocks noChangeAspect="1" noChangeArrowheads="1"/>
          </p:cNvSpPr>
          <p:nvPr/>
        </p:nvSpPr>
        <p:spPr bwMode="auto">
          <a:xfrm>
            <a:off x="6688801" y="3462124"/>
            <a:ext cx="5904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81" name="Oval 1157"/>
          <p:cNvSpPr>
            <a:spLocks noChangeAspect="1" noChangeArrowheads="1"/>
          </p:cNvSpPr>
          <p:nvPr/>
        </p:nvSpPr>
        <p:spPr bwMode="auto">
          <a:xfrm>
            <a:off x="6746401" y="3463565"/>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82" name="Oval 1158"/>
          <p:cNvSpPr>
            <a:spLocks noChangeAspect="1" noChangeArrowheads="1"/>
          </p:cNvSpPr>
          <p:nvPr/>
        </p:nvSpPr>
        <p:spPr bwMode="auto">
          <a:xfrm>
            <a:off x="6806881" y="3463565"/>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83" name="Oval 1159"/>
          <p:cNvSpPr>
            <a:spLocks noChangeAspect="1" noChangeArrowheads="1"/>
          </p:cNvSpPr>
          <p:nvPr/>
        </p:nvSpPr>
        <p:spPr bwMode="auto">
          <a:xfrm>
            <a:off x="6865920" y="3463565"/>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84" name="Oval 1160"/>
          <p:cNvSpPr>
            <a:spLocks noChangeAspect="1" noChangeArrowheads="1"/>
          </p:cNvSpPr>
          <p:nvPr/>
        </p:nvSpPr>
        <p:spPr bwMode="auto">
          <a:xfrm>
            <a:off x="6924961" y="346500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4985" name="Oval 1161"/>
          <p:cNvSpPr>
            <a:spLocks noChangeAspect="1" noChangeArrowheads="1"/>
          </p:cNvSpPr>
          <p:nvPr/>
        </p:nvSpPr>
        <p:spPr bwMode="auto">
          <a:xfrm>
            <a:off x="6984000" y="346500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5033" name="Oval 1209"/>
          <p:cNvSpPr>
            <a:spLocks noChangeAspect="1" noChangeArrowheads="1"/>
          </p:cNvSpPr>
          <p:nvPr/>
        </p:nvSpPr>
        <p:spPr bwMode="auto">
          <a:xfrm>
            <a:off x="7044480" y="3463565"/>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5034" name="Oval 1210"/>
          <p:cNvSpPr>
            <a:spLocks noChangeAspect="1" noChangeArrowheads="1"/>
          </p:cNvSpPr>
          <p:nvPr/>
        </p:nvSpPr>
        <p:spPr bwMode="auto">
          <a:xfrm>
            <a:off x="7103521" y="346500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5035" name="Oval 1211"/>
          <p:cNvSpPr>
            <a:spLocks noChangeAspect="1" noChangeArrowheads="1"/>
          </p:cNvSpPr>
          <p:nvPr/>
        </p:nvSpPr>
        <p:spPr bwMode="auto">
          <a:xfrm>
            <a:off x="7161121" y="346500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5036" name="Oval 1212"/>
          <p:cNvSpPr>
            <a:spLocks noChangeAspect="1" noChangeArrowheads="1"/>
          </p:cNvSpPr>
          <p:nvPr/>
        </p:nvSpPr>
        <p:spPr bwMode="auto">
          <a:xfrm>
            <a:off x="7220160" y="3465004"/>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5037" name="Oval 1213"/>
          <p:cNvSpPr>
            <a:spLocks noChangeAspect="1" noChangeArrowheads="1"/>
          </p:cNvSpPr>
          <p:nvPr/>
        </p:nvSpPr>
        <p:spPr bwMode="auto">
          <a:xfrm>
            <a:off x="7277760" y="3466445"/>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5038" name="Oval 1214"/>
          <p:cNvSpPr>
            <a:spLocks noChangeAspect="1" noChangeArrowheads="1"/>
          </p:cNvSpPr>
          <p:nvPr/>
        </p:nvSpPr>
        <p:spPr bwMode="auto">
          <a:xfrm>
            <a:off x="7338240" y="3466445"/>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5039" name="Oval 1215"/>
          <p:cNvSpPr>
            <a:spLocks noChangeAspect="1" noChangeArrowheads="1"/>
          </p:cNvSpPr>
          <p:nvPr/>
        </p:nvSpPr>
        <p:spPr bwMode="auto">
          <a:xfrm>
            <a:off x="7397281" y="3466445"/>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5040" name="Oval 1216"/>
          <p:cNvSpPr>
            <a:spLocks noChangeAspect="1" noChangeArrowheads="1"/>
          </p:cNvSpPr>
          <p:nvPr/>
        </p:nvSpPr>
        <p:spPr bwMode="auto">
          <a:xfrm>
            <a:off x="7456320" y="3467885"/>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335041" name="Oval 1217"/>
          <p:cNvSpPr>
            <a:spLocks noChangeAspect="1" noChangeArrowheads="1"/>
          </p:cNvSpPr>
          <p:nvPr/>
        </p:nvSpPr>
        <p:spPr bwMode="auto">
          <a:xfrm>
            <a:off x="7515361" y="3467885"/>
            <a:ext cx="60480" cy="60486"/>
          </a:xfrm>
          <a:prstGeom prst="ellipse">
            <a:avLst/>
          </a:prstGeom>
          <a:solidFill>
            <a:srgbClr val="00B8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endParaRPr lang="en-US"/>
          </a:p>
        </p:txBody>
      </p:sp>
      <p:sp>
        <p:nvSpPr>
          <p:cNvPr id="47218" name="Rectangle 2"/>
          <p:cNvSpPr>
            <a:spLocks noGrp="1" noChangeArrowheads="1"/>
          </p:cNvSpPr>
          <p:nvPr>
            <p:ph type="title"/>
          </p:nvPr>
        </p:nvSpPr>
        <p:spPr>
          <a:xfrm>
            <a:off x="333528" y="407929"/>
            <a:ext cx="8229600" cy="1143000"/>
          </a:xfrm>
        </p:spPr>
        <p:txBody>
          <a:bodyPr tIns="41473">
            <a:normAutofit fontScale="90000"/>
          </a:bodyPr>
          <a:lstStyle/>
          <a:p>
            <a:r>
              <a:rPr lang="en-US" b="1" i="1" dirty="0" smtClean="0">
                <a:latin typeface="Arial" charset="0"/>
                <a:ea typeface="ＭＳ Ｐゴシック" charset="0"/>
                <a:cs typeface="ＭＳ Ｐゴシック" charset="0"/>
              </a:rPr>
              <a:t>How close were you?</a:t>
            </a:r>
            <a:br>
              <a:rPr lang="en-US" b="1" i="1" dirty="0" smtClean="0">
                <a:latin typeface="Arial" charset="0"/>
                <a:ea typeface="ＭＳ Ｐゴシック" charset="0"/>
                <a:cs typeface="ＭＳ Ｐゴシック" charset="0"/>
              </a:rPr>
            </a:br>
            <a:r>
              <a:rPr lang="en-US" b="1" i="1" dirty="0" smtClean="0">
                <a:latin typeface="Arial" charset="0"/>
                <a:ea typeface="ＭＳ Ｐゴシック" charset="0"/>
                <a:cs typeface="ＭＳ Ｐゴシック" charset="0"/>
              </a:rPr>
              <a:t>Diameter </a:t>
            </a:r>
            <a:r>
              <a:rPr lang="en-US" b="1" i="1" dirty="0">
                <a:latin typeface="Arial" charset="0"/>
                <a:ea typeface="ＭＳ Ｐゴシック" charset="0"/>
                <a:cs typeface="ＭＳ Ｐゴシック" charset="0"/>
              </a:rPr>
              <a:t>of the Sun</a:t>
            </a:r>
          </a:p>
        </p:txBody>
      </p:sp>
      <p:sp>
        <p:nvSpPr>
          <p:cNvPr id="2" name="Rectangle 1"/>
          <p:cNvSpPr/>
          <p:nvPr/>
        </p:nvSpPr>
        <p:spPr>
          <a:xfrm>
            <a:off x="288776" y="6158796"/>
            <a:ext cx="8886600" cy="646331"/>
          </a:xfrm>
          <a:prstGeom prst="rect">
            <a:avLst/>
          </a:prstGeom>
        </p:spPr>
        <p:txBody>
          <a:bodyPr wrap="square">
            <a:spAutoFit/>
          </a:bodyPr>
          <a:lstStyle/>
          <a:p>
            <a:r>
              <a:rPr lang="en-US" dirty="0" smtClean="0"/>
              <a:t>Image source: </a:t>
            </a:r>
            <a:r>
              <a:rPr lang="en-US" dirty="0" smtClean="0">
                <a:hlinkClick r:id="rId5"/>
              </a:rPr>
              <a:t>https</a:t>
            </a:r>
            <a:r>
              <a:rPr lang="en-US" dirty="0">
                <a:hlinkClick r:id="rId5"/>
              </a:rPr>
              <a:t>://</a:t>
            </a:r>
            <a:r>
              <a:rPr lang="en-US" dirty="0" smtClean="0">
                <a:hlinkClick r:id="rId5"/>
              </a:rPr>
              <a:t>www.nasa.gov/content/goddard/sun-release-x3.1-class-solar-flare-on-oct-24-2014</a:t>
            </a:r>
            <a:r>
              <a:rPr lang="en-US" dirty="0" smtClean="0"/>
              <a:t> </a:t>
            </a:r>
            <a:endParaRPr lang="en-US" dirty="0"/>
          </a:p>
        </p:txBody>
      </p:sp>
    </p:spTree>
    <p:extLst>
      <p:ext uri="{BB962C8B-B14F-4D97-AF65-F5344CB8AC3E}">
        <p14:creationId xmlns:p14="http://schemas.microsoft.com/office/powerpoint/2010/main" val="3242996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487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
                                  </p:stCondLst>
                                  <p:childTnLst>
                                    <p:set>
                                      <p:cBhvr>
                                        <p:cTn id="9" dur="1" fill="hold">
                                          <p:stCondLst>
                                            <p:cond delay="0"/>
                                          </p:stCondLst>
                                        </p:cTn>
                                        <p:tgtEl>
                                          <p:spTgt spid="334873"/>
                                        </p:tgtEl>
                                        <p:attrNameLst>
                                          <p:attrName>style.visibility</p:attrName>
                                        </p:attrNameLst>
                                      </p:cBhvr>
                                      <p:to>
                                        <p:strVal val="visible"/>
                                      </p:to>
                                    </p:set>
                                  </p:childTnLst>
                                </p:cTn>
                              </p:par>
                            </p:childTnLst>
                          </p:cTn>
                        </p:par>
                        <p:par>
                          <p:cTn id="10" fill="hold" nodeType="afterGroup">
                            <p:stCondLst>
                              <p:cond delay="100"/>
                            </p:stCondLst>
                            <p:childTnLst>
                              <p:par>
                                <p:cTn id="11" presetID="1" presetClass="entr" presetSubtype="0" fill="hold" grpId="0" nodeType="afterEffect">
                                  <p:stCondLst>
                                    <p:cond delay="100"/>
                                  </p:stCondLst>
                                  <p:childTnLst>
                                    <p:set>
                                      <p:cBhvr>
                                        <p:cTn id="12" dur="1" fill="hold">
                                          <p:stCondLst>
                                            <p:cond delay="0"/>
                                          </p:stCondLst>
                                        </p:cTn>
                                        <p:tgtEl>
                                          <p:spTgt spid="334874"/>
                                        </p:tgtEl>
                                        <p:attrNameLst>
                                          <p:attrName>style.visibility</p:attrName>
                                        </p:attrNameLst>
                                      </p:cBhvr>
                                      <p:to>
                                        <p:strVal val="visible"/>
                                      </p:to>
                                    </p:set>
                                  </p:childTnLst>
                                </p:cTn>
                              </p:par>
                            </p:childTnLst>
                          </p:cTn>
                        </p:par>
                        <p:par>
                          <p:cTn id="13" fill="hold" nodeType="afterGroup">
                            <p:stCondLst>
                              <p:cond delay="200"/>
                            </p:stCondLst>
                            <p:childTnLst>
                              <p:par>
                                <p:cTn id="14" presetID="1" presetClass="entr" presetSubtype="0" fill="hold" grpId="0" nodeType="afterEffect">
                                  <p:stCondLst>
                                    <p:cond delay="100"/>
                                  </p:stCondLst>
                                  <p:childTnLst>
                                    <p:set>
                                      <p:cBhvr>
                                        <p:cTn id="15" dur="1" fill="hold">
                                          <p:stCondLst>
                                            <p:cond delay="0"/>
                                          </p:stCondLst>
                                        </p:cTn>
                                        <p:tgtEl>
                                          <p:spTgt spid="334875"/>
                                        </p:tgtEl>
                                        <p:attrNameLst>
                                          <p:attrName>style.visibility</p:attrName>
                                        </p:attrNameLst>
                                      </p:cBhvr>
                                      <p:to>
                                        <p:strVal val="visible"/>
                                      </p:to>
                                    </p:set>
                                  </p:childTnLst>
                                </p:cTn>
                              </p:par>
                            </p:childTnLst>
                          </p:cTn>
                        </p:par>
                        <p:par>
                          <p:cTn id="16" fill="hold" nodeType="afterGroup">
                            <p:stCondLst>
                              <p:cond delay="300"/>
                            </p:stCondLst>
                            <p:childTnLst>
                              <p:par>
                                <p:cTn id="17" presetID="1" presetClass="entr" presetSubtype="0" fill="hold" grpId="0" nodeType="afterEffect">
                                  <p:stCondLst>
                                    <p:cond delay="100"/>
                                  </p:stCondLst>
                                  <p:childTnLst>
                                    <p:set>
                                      <p:cBhvr>
                                        <p:cTn id="18" dur="1" fill="hold">
                                          <p:stCondLst>
                                            <p:cond delay="0"/>
                                          </p:stCondLst>
                                        </p:cTn>
                                        <p:tgtEl>
                                          <p:spTgt spid="334876"/>
                                        </p:tgtEl>
                                        <p:attrNameLst>
                                          <p:attrName>style.visibility</p:attrName>
                                        </p:attrNameLst>
                                      </p:cBhvr>
                                      <p:to>
                                        <p:strVal val="visible"/>
                                      </p:to>
                                    </p:set>
                                  </p:childTnLst>
                                </p:cTn>
                              </p:par>
                            </p:childTnLst>
                          </p:cTn>
                        </p:par>
                        <p:par>
                          <p:cTn id="19" fill="hold" nodeType="afterGroup">
                            <p:stCondLst>
                              <p:cond delay="400"/>
                            </p:stCondLst>
                            <p:childTnLst>
                              <p:par>
                                <p:cTn id="20" presetID="1" presetClass="entr" presetSubtype="0" fill="hold" grpId="0" nodeType="afterEffect">
                                  <p:stCondLst>
                                    <p:cond delay="100"/>
                                  </p:stCondLst>
                                  <p:childTnLst>
                                    <p:set>
                                      <p:cBhvr>
                                        <p:cTn id="21" dur="1" fill="hold">
                                          <p:stCondLst>
                                            <p:cond delay="0"/>
                                          </p:stCondLst>
                                        </p:cTn>
                                        <p:tgtEl>
                                          <p:spTgt spid="334877"/>
                                        </p:tgtEl>
                                        <p:attrNameLst>
                                          <p:attrName>style.visibility</p:attrName>
                                        </p:attrNameLst>
                                      </p:cBhvr>
                                      <p:to>
                                        <p:strVal val="visible"/>
                                      </p:to>
                                    </p:set>
                                  </p:childTnLst>
                                </p:cTn>
                              </p:par>
                            </p:childTnLst>
                          </p:cTn>
                        </p:par>
                        <p:par>
                          <p:cTn id="22" fill="hold" nodeType="afterGroup">
                            <p:stCondLst>
                              <p:cond delay="500"/>
                            </p:stCondLst>
                            <p:childTnLst>
                              <p:par>
                                <p:cTn id="23" presetID="1" presetClass="entr" presetSubtype="0" fill="hold" grpId="0" nodeType="afterEffect">
                                  <p:stCondLst>
                                    <p:cond delay="100"/>
                                  </p:stCondLst>
                                  <p:childTnLst>
                                    <p:set>
                                      <p:cBhvr>
                                        <p:cTn id="24" dur="1" fill="hold">
                                          <p:stCondLst>
                                            <p:cond delay="0"/>
                                          </p:stCondLst>
                                        </p:cTn>
                                        <p:tgtEl>
                                          <p:spTgt spid="334879"/>
                                        </p:tgtEl>
                                        <p:attrNameLst>
                                          <p:attrName>style.visibility</p:attrName>
                                        </p:attrNameLst>
                                      </p:cBhvr>
                                      <p:to>
                                        <p:strVal val="visible"/>
                                      </p:to>
                                    </p:set>
                                  </p:childTnLst>
                                </p:cTn>
                              </p:par>
                            </p:childTnLst>
                          </p:cTn>
                        </p:par>
                        <p:par>
                          <p:cTn id="25" fill="hold" nodeType="afterGroup">
                            <p:stCondLst>
                              <p:cond delay="600"/>
                            </p:stCondLst>
                            <p:childTnLst>
                              <p:par>
                                <p:cTn id="26" presetID="1" presetClass="entr" presetSubtype="0" fill="hold" grpId="0" nodeType="afterEffect">
                                  <p:stCondLst>
                                    <p:cond delay="100"/>
                                  </p:stCondLst>
                                  <p:childTnLst>
                                    <p:set>
                                      <p:cBhvr>
                                        <p:cTn id="27" dur="1" fill="hold">
                                          <p:stCondLst>
                                            <p:cond delay="0"/>
                                          </p:stCondLst>
                                        </p:cTn>
                                        <p:tgtEl>
                                          <p:spTgt spid="334880"/>
                                        </p:tgtEl>
                                        <p:attrNameLst>
                                          <p:attrName>style.visibility</p:attrName>
                                        </p:attrNameLst>
                                      </p:cBhvr>
                                      <p:to>
                                        <p:strVal val="visible"/>
                                      </p:to>
                                    </p:set>
                                  </p:childTnLst>
                                </p:cTn>
                              </p:par>
                            </p:childTnLst>
                          </p:cTn>
                        </p:par>
                        <p:par>
                          <p:cTn id="28" fill="hold" nodeType="afterGroup">
                            <p:stCondLst>
                              <p:cond delay="700"/>
                            </p:stCondLst>
                            <p:childTnLst>
                              <p:par>
                                <p:cTn id="29" presetID="1" presetClass="entr" presetSubtype="0" fill="hold" grpId="0" nodeType="afterEffect">
                                  <p:stCondLst>
                                    <p:cond delay="100"/>
                                  </p:stCondLst>
                                  <p:childTnLst>
                                    <p:set>
                                      <p:cBhvr>
                                        <p:cTn id="30" dur="1" fill="hold">
                                          <p:stCondLst>
                                            <p:cond delay="0"/>
                                          </p:stCondLst>
                                        </p:cTn>
                                        <p:tgtEl>
                                          <p:spTgt spid="334881"/>
                                        </p:tgtEl>
                                        <p:attrNameLst>
                                          <p:attrName>style.visibility</p:attrName>
                                        </p:attrNameLst>
                                      </p:cBhvr>
                                      <p:to>
                                        <p:strVal val="visible"/>
                                      </p:to>
                                    </p:set>
                                  </p:childTnLst>
                                </p:cTn>
                              </p:par>
                            </p:childTnLst>
                          </p:cTn>
                        </p:par>
                        <p:par>
                          <p:cTn id="31" fill="hold" nodeType="afterGroup">
                            <p:stCondLst>
                              <p:cond delay="800"/>
                            </p:stCondLst>
                            <p:childTnLst>
                              <p:par>
                                <p:cTn id="32" presetID="1" presetClass="entr" presetSubtype="0" fill="hold" grpId="0" nodeType="afterEffect">
                                  <p:stCondLst>
                                    <p:cond delay="100"/>
                                  </p:stCondLst>
                                  <p:childTnLst>
                                    <p:set>
                                      <p:cBhvr>
                                        <p:cTn id="33" dur="1" fill="hold">
                                          <p:stCondLst>
                                            <p:cond delay="0"/>
                                          </p:stCondLst>
                                        </p:cTn>
                                        <p:tgtEl>
                                          <p:spTgt spid="334883"/>
                                        </p:tgtEl>
                                        <p:attrNameLst>
                                          <p:attrName>style.visibility</p:attrName>
                                        </p:attrNameLst>
                                      </p:cBhvr>
                                      <p:to>
                                        <p:strVal val="visible"/>
                                      </p:to>
                                    </p:set>
                                  </p:childTnLst>
                                </p:cTn>
                              </p:par>
                            </p:childTnLst>
                          </p:cTn>
                        </p:par>
                        <p:par>
                          <p:cTn id="34" fill="hold" nodeType="afterGroup">
                            <p:stCondLst>
                              <p:cond delay="900"/>
                            </p:stCondLst>
                            <p:childTnLst>
                              <p:par>
                                <p:cTn id="35" presetID="1" presetClass="entr" presetSubtype="0" fill="hold" grpId="0" nodeType="afterEffect">
                                  <p:stCondLst>
                                    <p:cond delay="100"/>
                                  </p:stCondLst>
                                  <p:childTnLst>
                                    <p:set>
                                      <p:cBhvr>
                                        <p:cTn id="36" dur="1" fill="hold">
                                          <p:stCondLst>
                                            <p:cond delay="0"/>
                                          </p:stCondLst>
                                        </p:cTn>
                                        <p:tgtEl>
                                          <p:spTgt spid="334886"/>
                                        </p:tgtEl>
                                        <p:attrNameLst>
                                          <p:attrName>style.visibility</p:attrName>
                                        </p:attrNameLst>
                                      </p:cBhvr>
                                      <p:to>
                                        <p:strVal val="visible"/>
                                      </p:to>
                                    </p:set>
                                  </p:childTnLst>
                                </p:cTn>
                              </p:par>
                            </p:childTnLst>
                          </p:cTn>
                        </p:par>
                        <p:par>
                          <p:cTn id="37" fill="hold" nodeType="afterGroup">
                            <p:stCondLst>
                              <p:cond delay="1000"/>
                            </p:stCondLst>
                            <p:childTnLst>
                              <p:par>
                                <p:cTn id="38" presetID="1" presetClass="entr" presetSubtype="0" fill="hold" grpId="0" nodeType="afterEffect">
                                  <p:stCondLst>
                                    <p:cond delay="100"/>
                                  </p:stCondLst>
                                  <p:childTnLst>
                                    <p:set>
                                      <p:cBhvr>
                                        <p:cTn id="39" dur="1" fill="hold">
                                          <p:stCondLst>
                                            <p:cond delay="0"/>
                                          </p:stCondLst>
                                        </p:cTn>
                                        <p:tgtEl>
                                          <p:spTgt spid="334887"/>
                                        </p:tgtEl>
                                        <p:attrNameLst>
                                          <p:attrName>style.visibility</p:attrName>
                                        </p:attrNameLst>
                                      </p:cBhvr>
                                      <p:to>
                                        <p:strVal val="visible"/>
                                      </p:to>
                                    </p:set>
                                  </p:childTnLst>
                                </p:cTn>
                              </p:par>
                            </p:childTnLst>
                          </p:cTn>
                        </p:par>
                        <p:par>
                          <p:cTn id="40" fill="hold" nodeType="afterGroup">
                            <p:stCondLst>
                              <p:cond delay="1100"/>
                            </p:stCondLst>
                            <p:childTnLst>
                              <p:par>
                                <p:cTn id="41" presetID="1" presetClass="entr" presetSubtype="0" fill="hold" grpId="0" nodeType="afterEffect">
                                  <p:stCondLst>
                                    <p:cond delay="100"/>
                                  </p:stCondLst>
                                  <p:childTnLst>
                                    <p:set>
                                      <p:cBhvr>
                                        <p:cTn id="42" dur="1" fill="hold">
                                          <p:stCondLst>
                                            <p:cond delay="0"/>
                                          </p:stCondLst>
                                        </p:cTn>
                                        <p:tgtEl>
                                          <p:spTgt spid="334888"/>
                                        </p:tgtEl>
                                        <p:attrNameLst>
                                          <p:attrName>style.visibility</p:attrName>
                                        </p:attrNameLst>
                                      </p:cBhvr>
                                      <p:to>
                                        <p:strVal val="visible"/>
                                      </p:to>
                                    </p:set>
                                  </p:childTnLst>
                                </p:cTn>
                              </p:par>
                            </p:childTnLst>
                          </p:cTn>
                        </p:par>
                        <p:par>
                          <p:cTn id="43" fill="hold" nodeType="afterGroup">
                            <p:stCondLst>
                              <p:cond delay="1200"/>
                            </p:stCondLst>
                            <p:childTnLst>
                              <p:par>
                                <p:cTn id="44" presetID="1" presetClass="entr" presetSubtype="0" fill="hold" grpId="0" nodeType="afterEffect">
                                  <p:stCondLst>
                                    <p:cond delay="100"/>
                                  </p:stCondLst>
                                  <p:childTnLst>
                                    <p:set>
                                      <p:cBhvr>
                                        <p:cTn id="45" dur="1" fill="hold">
                                          <p:stCondLst>
                                            <p:cond delay="0"/>
                                          </p:stCondLst>
                                        </p:cTn>
                                        <p:tgtEl>
                                          <p:spTgt spid="334889"/>
                                        </p:tgtEl>
                                        <p:attrNameLst>
                                          <p:attrName>style.visibility</p:attrName>
                                        </p:attrNameLst>
                                      </p:cBhvr>
                                      <p:to>
                                        <p:strVal val="visible"/>
                                      </p:to>
                                    </p:set>
                                  </p:childTnLst>
                                </p:cTn>
                              </p:par>
                            </p:childTnLst>
                          </p:cTn>
                        </p:par>
                        <p:par>
                          <p:cTn id="46" fill="hold" nodeType="afterGroup">
                            <p:stCondLst>
                              <p:cond delay="1300"/>
                            </p:stCondLst>
                            <p:childTnLst>
                              <p:par>
                                <p:cTn id="47" presetID="1" presetClass="entr" presetSubtype="0" fill="hold" grpId="0" nodeType="afterEffect">
                                  <p:stCondLst>
                                    <p:cond delay="100"/>
                                  </p:stCondLst>
                                  <p:childTnLst>
                                    <p:set>
                                      <p:cBhvr>
                                        <p:cTn id="48" dur="1" fill="hold">
                                          <p:stCondLst>
                                            <p:cond delay="0"/>
                                          </p:stCondLst>
                                        </p:cTn>
                                        <p:tgtEl>
                                          <p:spTgt spid="334890"/>
                                        </p:tgtEl>
                                        <p:attrNameLst>
                                          <p:attrName>style.visibility</p:attrName>
                                        </p:attrNameLst>
                                      </p:cBhvr>
                                      <p:to>
                                        <p:strVal val="visible"/>
                                      </p:to>
                                    </p:set>
                                  </p:childTnLst>
                                </p:cTn>
                              </p:par>
                            </p:childTnLst>
                          </p:cTn>
                        </p:par>
                        <p:par>
                          <p:cTn id="49" fill="hold" nodeType="afterGroup">
                            <p:stCondLst>
                              <p:cond delay="1400"/>
                            </p:stCondLst>
                            <p:childTnLst>
                              <p:par>
                                <p:cTn id="50" presetID="1" presetClass="entr" presetSubtype="0" fill="hold" grpId="0" nodeType="afterEffect">
                                  <p:stCondLst>
                                    <p:cond delay="100"/>
                                  </p:stCondLst>
                                  <p:childTnLst>
                                    <p:set>
                                      <p:cBhvr>
                                        <p:cTn id="51" dur="1" fill="hold">
                                          <p:stCondLst>
                                            <p:cond delay="0"/>
                                          </p:stCondLst>
                                        </p:cTn>
                                        <p:tgtEl>
                                          <p:spTgt spid="334891"/>
                                        </p:tgtEl>
                                        <p:attrNameLst>
                                          <p:attrName>style.visibility</p:attrName>
                                        </p:attrNameLst>
                                      </p:cBhvr>
                                      <p:to>
                                        <p:strVal val="visible"/>
                                      </p:to>
                                    </p:set>
                                  </p:childTnLst>
                                </p:cTn>
                              </p:par>
                            </p:childTnLst>
                          </p:cTn>
                        </p:par>
                        <p:par>
                          <p:cTn id="52" fill="hold" nodeType="afterGroup">
                            <p:stCondLst>
                              <p:cond delay="1500"/>
                            </p:stCondLst>
                            <p:childTnLst>
                              <p:par>
                                <p:cTn id="53" presetID="1" presetClass="entr" presetSubtype="0" fill="hold" grpId="0" nodeType="afterEffect">
                                  <p:stCondLst>
                                    <p:cond delay="100"/>
                                  </p:stCondLst>
                                  <p:childTnLst>
                                    <p:set>
                                      <p:cBhvr>
                                        <p:cTn id="54" dur="1" fill="hold">
                                          <p:stCondLst>
                                            <p:cond delay="0"/>
                                          </p:stCondLst>
                                        </p:cTn>
                                        <p:tgtEl>
                                          <p:spTgt spid="334892"/>
                                        </p:tgtEl>
                                        <p:attrNameLst>
                                          <p:attrName>style.visibility</p:attrName>
                                        </p:attrNameLst>
                                      </p:cBhvr>
                                      <p:to>
                                        <p:strVal val="visible"/>
                                      </p:to>
                                    </p:set>
                                  </p:childTnLst>
                                </p:cTn>
                              </p:par>
                            </p:childTnLst>
                          </p:cTn>
                        </p:par>
                        <p:par>
                          <p:cTn id="55" fill="hold" nodeType="afterGroup">
                            <p:stCondLst>
                              <p:cond delay="1600"/>
                            </p:stCondLst>
                            <p:childTnLst>
                              <p:par>
                                <p:cTn id="56" presetID="1" presetClass="entr" presetSubtype="0" fill="hold" grpId="0" nodeType="afterEffect">
                                  <p:stCondLst>
                                    <p:cond delay="100"/>
                                  </p:stCondLst>
                                  <p:childTnLst>
                                    <p:set>
                                      <p:cBhvr>
                                        <p:cTn id="57" dur="1" fill="hold">
                                          <p:stCondLst>
                                            <p:cond delay="0"/>
                                          </p:stCondLst>
                                        </p:cTn>
                                        <p:tgtEl>
                                          <p:spTgt spid="334893"/>
                                        </p:tgtEl>
                                        <p:attrNameLst>
                                          <p:attrName>style.visibility</p:attrName>
                                        </p:attrNameLst>
                                      </p:cBhvr>
                                      <p:to>
                                        <p:strVal val="visible"/>
                                      </p:to>
                                    </p:set>
                                  </p:childTnLst>
                                </p:cTn>
                              </p:par>
                            </p:childTnLst>
                          </p:cTn>
                        </p:par>
                        <p:par>
                          <p:cTn id="58" fill="hold" nodeType="afterGroup">
                            <p:stCondLst>
                              <p:cond delay="1700"/>
                            </p:stCondLst>
                            <p:childTnLst>
                              <p:par>
                                <p:cTn id="59" presetID="1" presetClass="entr" presetSubtype="0" fill="hold" grpId="0" nodeType="afterEffect">
                                  <p:stCondLst>
                                    <p:cond delay="100"/>
                                  </p:stCondLst>
                                  <p:childTnLst>
                                    <p:set>
                                      <p:cBhvr>
                                        <p:cTn id="60" dur="1" fill="hold">
                                          <p:stCondLst>
                                            <p:cond delay="0"/>
                                          </p:stCondLst>
                                        </p:cTn>
                                        <p:tgtEl>
                                          <p:spTgt spid="334894"/>
                                        </p:tgtEl>
                                        <p:attrNameLst>
                                          <p:attrName>style.visibility</p:attrName>
                                        </p:attrNameLst>
                                      </p:cBhvr>
                                      <p:to>
                                        <p:strVal val="visible"/>
                                      </p:to>
                                    </p:set>
                                  </p:childTnLst>
                                </p:cTn>
                              </p:par>
                            </p:childTnLst>
                          </p:cTn>
                        </p:par>
                        <p:par>
                          <p:cTn id="61" fill="hold" nodeType="afterGroup">
                            <p:stCondLst>
                              <p:cond delay="1800"/>
                            </p:stCondLst>
                            <p:childTnLst>
                              <p:par>
                                <p:cTn id="62" presetID="1" presetClass="entr" presetSubtype="0" fill="hold" grpId="0" nodeType="afterEffect">
                                  <p:stCondLst>
                                    <p:cond delay="100"/>
                                  </p:stCondLst>
                                  <p:childTnLst>
                                    <p:set>
                                      <p:cBhvr>
                                        <p:cTn id="63" dur="1" fill="hold">
                                          <p:stCondLst>
                                            <p:cond delay="0"/>
                                          </p:stCondLst>
                                        </p:cTn>
                                        <p:tgtEl>
                                          <p:spTgt spid="334895"/>
                                        </p:tgtEl>
                                        <p:attrNameLst>
                                          <p:attrName>style.visibility</p:attrName>
                                        </p:attrNameLst>
                                      </p:cBhvr>
                                      <p:to>
                                        <p:strVal val="visible"/>
                                      </p:to>
                                    </p:set>
                                  </p:childTnLst>
                                </p:cTn>
                              </p:par>
                            </p:childTnLst>
                          </p:cTn>
                        </p:par>
                        <p:par>
                          <p:cTn id="64" fill="hold" nodeType="afterGroup">
                            <p:stCondLst>
                              <p:cond delay="1900"/>
                            </p:stCondLst>
                            <p:childTnLst>
                              <p:par>
                                <p:cTn id="65" presetID="1" presetClass="entr" presetSubtype="0" fill="hold" grpId="0" nodeType="afterEffect">
                                  <p:stCondLst>
                                    <p:cond delay="100"/>
                                  </p:stCondLst>
                                  <p:childTnLst>
                                    <p:set>
                                      <p:cBhvr>
                                        <p:cTn id="66" dur="1" fill="hold">
                                          <p:stCondLst>
                                            <p:cond delay="0"/>
                                          </p:stCondLst>
                                        </p:cTn>
                                        <p:tgtEl>
                                          <p:spTgt spid="334897"/>
                                        </p:tgtEl>
                                        <p:attrNameLst>
                                          <p:attrName>style.visibility</p:attrName>
                                        </p:attrNameLst>
                                      </p:cBhvr>
                                      <p:to>
                                        <p:strVal val="visible"/>
                                      </p:to>
                                    </p:set>
                                  </p:childTnLst>
                                </p:cTn>
                              </p:par>
                            </p:childTnLst>
                          </p:cTn>
                        </p:par>
                        <p:par>
                          <p:cTn id="67" fill="hold" nodeType="afterGroup">
                            <p:stCondLst>
                              <p:cond delay="2000"/>
                            </p:stCondLst>
                            <p:childTnLst>
                              <p:par>
                                <p:cTn id="68" presetID="1" presetClass="entr" presetSubtype="0" fill="hold" grpId="0" nodeType="afterEffect">
                                  <p:stCondLst>
                                    <p:cond delay="100"/>
                                  </p:stCondLst>
                                  <p:childTnLst>
                                    <p:set>
                                      <p:cBhvr>
                                        <p:cTn id="69" dur="1" fill="hold">
                                          <p:stCondLst>
                                            <p:cond delay="0"/>
                                          </p:stCondLst>
                                        </p:cTn>
                                        <p:tgtEl>
                                          <p:spTgt spid="334898"/>
                                        </p:tgtEl>
                                        <p:attrNameLst>
                                          <p:attrName>style.visibility</p:attrName>
                                        </p:attrNameLst>
                                      </p:cBhvr>
                                      <p:to>
                                        <p:strVal val="visible"/>
                                      </p:to>
                                    </p:set>
                                  </p:childTnLst>
                                </p:cTn>
                              </p:par>
                            </p:childTnLst>
                          </p:cTn>
                        </p:par>
                        <p:par>
                          <p:cTn id="70" fill="hold" nodeType="afterGroup">
                            <p:stCondLst>
                              <p:cond delay="2100"/>
                            </p:stCondLst>
                            <p:childTnLst>
                              <p:par>
                                <p:cTn id="71" presetID="1" presetClass="entr" presetSubtype="0" fill="hold" grpId="0" nodeType="afterEffect">
                                  <p:stCondLst>
                                    <p:cond delay="100"/>
                                  </p:stCondLst>
                                  <p:childTnLst>
                                    <p:set>
                                      <p:cBhvr>
                                        <p:cTn id="72" dur="1" fill="hold">
                                          <p:stCondLst>
                                            <p:cond delay="0"/>
                                          </p:stCondLst>
                                        </p:cTn>
                                        <p:tgtEl>
                                          <p:spTgt spid="334899"/>
                                        </p:tgtEl>
                                        <p:attrNameLst>
                                          <p:attrName>style.visibility</p:attrName>
                                        </p:attrNameLst>
                                      </p:cBhvr>
                                      <p:to>
                                        <p:strVal val="visible"/>
                                      </p:to>
                                    </p:set>
                                  </p:childTnLst>
                                </p:cTn>
                              </p:par>
                            </p:childTnLst>
                          </p:cTn>
                        </p:par>
                        <p:par>
                          <p:cTn id="73" fill="hold" nodeType="afterGroup">
                            <p:stCondLst>
                              <p:cond delay="2200"/>
                            </p:stCondLst>
                            <p:childTnLst>
                              <p:par>
                                <p:cTn id="74" presetID="1" presetClass="entr" presetSubtype="0" fill="hold" grpId="0" nodeType="afterEffect">
                                  <p:stCondLst>
                                    <p:cond delay="100"/>
                                  </p:stCondLst>
                                  <p:childTnLst>
                                    <p:set>
                                      <p:cBhvr>
                                        <p:cTn id="75" dur="1" fill="hold">
                                          <p:stCondLst>
                                            <p:cond delay="0"/>
                                          </p:stCondLst>
                                        </p:cTn>
                                        <p:tgtEl>
                                          <p:spTgt spid="334900"/>
                                        </p:tgtEl>
                                        <p:attrNameLst>
                                          <p:attrName>style.visibility</p:attrName>
                                        </p:attrNameLst>
                                      </p:cBhvr>
                                      <p:to>
                                        <p:strVal val="visible"/>
                                      </p:to>
                                    </p:set>
                                  </p:childTnLst>
                                </p:cTn>
                              </p:par>
                            </p:childTnLst>
                          </p:cTn>
                        </p:par>
                        <p:par>
                          <p:cTn id="76" fill="hold" nodeType="afterGroup">
                            <p:stCondLst>
                              <p:cond delay="2300"/>
                            </p:stCondLst>
                            <p:childTnLst>
                              <p:par>
                                <p:cTn id="77" presetID="1" presetClass="entr" presetSubtype="0" fill="hold" grpId="0" nodeType="afterEffect">
                                  <p:stCondLst>
                                    <p:cond delay="100"/>
                                  </p:stCondLst>
                                  <p:childTnLst>
                                    <p:set>
                                      <p:cBhvr>
                                        <p:cTn id="78" dur="1" fill="hold">
                                          <p:stCondLst>
                                            <p:cond delay="0"/>
                                          </p:stCondLst>
                                        </p:cTn>
                                        <p:tgtEl>
                                          <p:spTgt spid="334901"/>
                                        </p:tgtEl>
                                        <p:attrNameLst>
                                          <p:attrName>style.visibility</p:attrName>
                                        </p:attrNameLst>
                                      </p:cBhvr>
                                      <p:to>
                                        <p:strVal val="visible"/>
                                      </p:to>
                                    </p:set>
                                  </p:childTnLst>
                                </p:cTn>
                              </p:par>
                            </p:childTnLst>
                          </p:cTn>
                        </p:par>
                        <p:par>
                          <p:cTn id="79" fill="hold" nodeType="afterGroup">
                            <p:stCondLst>
                              <p:cond delay="2400"/>
                            </p:stCondLst>
                            <p:childTnLst>
                              <p:par>
                                <p:cTn id="80" presetID="1" presetClass="entr" presetSubtype="0" fill="hold" grpId="0" nodeType="afterEffect">
                                  <p:stCondLst>
                                    <p:cond delay="100"/>
                                  </p:stCondLst>
                                  <p:childTnLst>
                                    <p:set>
                                      <p:cBhvr>
                                        <p:cTn id="81" dur="1" fill="hold">
                                          <p:stCondLst>
                                            <p:cond delay="0"/>
                                          </p:stCondLst>
                                        </p:cTn>
                                        <p:tgtEl>
                                          <p:spTgt spid="334902"/>
                                        </p:tgtEl>
                                        <p:attrNameLst>
                                          <p:attrName>style.visibility</p:attrName>
                                        </p:attrNameLst>
                                      </p:cBhvr>
                                      <p:to>
                                        <p:strVal val="visible"/>
                                      </p:to>
                                    </p:set>
                                  </p:childTnLst>
                                </p:cTn>
                              </p:par>
                            </p:childTnLst>
                          </p:cTn>
                        </p:par>
                        <p:par>
                          <p:cTn id="82" fill="hold" nodeType="afterGroup">
                            <p:stCondLst>
                              <p:cond delay="2500"/>
                            </p:stCondLst>
                            <p:childTnLst>
                              <p:par>
                                <p:cTn id="83" presetID="1" presetClass="entr" presetSubtype="0" fill="hold" grpId="0" nodeType="afterEffect">
                                  <p:stCondLst>
                                    <p:cond delay="100"/>
                                  </p:stCondLst>
                                  <p:childTnLst>
                                    <p:set>
                                      <p:cBhvr>
                                        <p:cTn id="84" dur="1" fill="hold">
                                          <p:stCondLst>
                                            <p:cond delay="0"/>
                                          </p:stCondLst>
                                        </p:cTn>
                                        <p:tgtEl>
                                          <p:spTgt spid="334903"/>
                                        </p:tgtEl>
                                        <p:attrNameLst>
                                          <p:attrName>style.visibility</p:attrName>
                                        </p:attrNameLst>
                                      </p:cBhvr>
                                      <p:to>
                                        <p:strVal val="visible"/>
                                      </p:to>
                                    </p:set>
                                  </p:childTnLst>
                                </p:cTn>
                              </p:par>
                            </p:childTnLst>
                          </p:cTn>
                        </p:par>
                        <p:par>
                          <p:cTn id="85" fill="hold" nodeType="afterGroup">
                            <p:stCondLst>
                              <p:cond delay="2600"/>
                            </p:stCondLst>
                            <p:childTnLst>
                              <p:par>
                                <p:cTn id="86" presetID="1" presetClass="entr" presetSubtype="0" fill="hold" grpId="0" nodeType="afterEffect">
                                  <p:stCondLst>
                                    <p:cond delay="100"/>
                                  </p:stCondLst>
                                  <p:childTnLst>
                                    <p:set>
                                      <p:cBhvr>
                                        <p:cTn id="87" dur="1" fill="hold">
                                          <p:stCondLst>
                                            <p:cond delay="0"/>
                                          </p:stCondLst>
                                        </p:cTn>
                                        <p:tgtEl>
                                          <p:spTgt spid="334904"/>
                                        </p:tgtEl>
                                        <p:attrNameLst>
                                          <p:attrName>style.visibility</p:attrName>
                                        </p:attrNameLst>
                                      </p:cBhvr>
                                      <p:to>
                                        <p:strVal val="visible"/>
                                      </p:to>
                                    </p:set>
                                  </p:childTnLst>
                                </p:cTn>
                              </p:par>
                            </p:childTnLst>
                          </p:cTn>
                        </p:par>
                        <p:par>
                          <p:cTn id="88" fill="hold" nodeType="afterGroup">
                            <p:stCondLst>
                              <p:cond delay="2700"/>
                            </p:stCondLst>
                            <p:childTnLst>
                              <p:par>
                                <p:cTn id="89" presetID="1" presetClass="entr" presetSubtype="0" fill="hold" grpId="0" nodeType="afterEffect">
                                  <p:stCondLst>
                                    <p:cond delay="100"/>
                                  </p:stCondLst>
                                  <p:childTnLst>
                                    <p:set>
                                      <p:cBhvr>
                                        <p:cTn id="90" dur="1" fill="hold">
                                          <p:stCondLst>
                                            <p:cond delay="0"/>
                                          </p:stCondLst>
                                        </p:cTn>
                                        <p:tgtEl>
                                          <p:spTgt spid="334905"/>
                                        </p:tgtEl>
                                        <p:attrNameLst>
                                          <p:attrName>style.visibility</p:attrName>
                                        </p:attrNameLst>
                                      </p:cBhvr>
                                      <p:to>
                                        <p:strVal val="visible"/>
                                      </p:to>
                                    </p:set>
                                  </p:childTnLst>
                                </p:cTn>
                              </p:par>
                            </p:childTnLst>
                          </p:cTn>
                        </p:par>
                        <p:par>
                          <p:cTn id="91" fill="hold" nodeType="afterGroup">
                            <p:stCondLst>
                              <p:cond delay="2800"/>
                            </p:stCondLst>
                            <p:childTnLst>
                              <p:par>
                                <p:cTn id="92" presetID="1" presetClass="entr" presetSubtype="0" fill="hold" grpId="0" nodeType="afterEffect">
                                  <p:stCondLst>
                                    <p:cond delay="100"/>
                                  </p:stCondLst>
                                  <p:childTnLst>
                                    <p:set>
                                      <p:cBhvr>
                                        <p:cTn id="93" dur="1" fill="hold">
                                          <p:stCondLst>
                                            <p:cond delay="0"/>
                                          </p:stCondLst>
                                        </p:cTn>
                                        <p:tgtEl>
                                          <p:spTgt spid="334906"/>
                                        </p:tgtEl>
                                        <p:attrNameLst>
                                          <p:attrName>style.visibility</p:attrName>
                                        </p:attrNameLst>
                                      </p:cBhvr>
                                      <p:to>
                                        <p:strVal val="visible"/>
                                      </p:to>
                                    </p:set>
                                  </p:childTnLst>
                                </p:cTn>
                              </p:par>
                            </p:childTnLst>
                          </p:cTn>
                        </p:par>
                        <p:par>
                          <p:cTn id="94" fill="hold" nodeType="afterGroup">
                            <p:stCondLst>
                              <p:cond delay="2900"/>
                            </p:stCondLst>
                            <p:childTnLst>
                              <p:par>
                                <p:cTn id="95" presetID="1" presetClass="entr" presetSubtype="0" fill="hold" grpId="0" nodeType="afterEffect">
                                  <p:stCondLst>
                                    <p:cond delay="100"/>
                                  </p:stCondLst>
                                  <p:childTnLst>
                                    <p:set>
                                      <p:cBhvr>
                                        <p:cTn id="96" dur="1" fill="hold">
                                          <p:stCondLst>
                                            <p:cond delay="0"/>
                                          </p:stCondLst>
                                        </p:cTn>
                                        <p:tgtEl>
                                          <p:spTgt spid="334908"/>
                                        </p:tgtEl>
                                        <p:attrNameLst>
                                          <p:attrName>style.visibility</p:attrName>
                                        </p:attrNameLst>
                                      </p:cBhvr>
                                      <p:to>
                                        <p:strVal val="visible"/>
                                      </p:to>
                                    </p:set>
                                  </p:childTnLst>
                                </p:cTn>
                              </p:par>
                            </p:childTnLst>
                          </p:cTn>
                        </p:par>
                        <p:par>
                          <p:cTn id="97" fill="hold" nodeType="afterGroup">
                            <p:stCondLst>
                              <p:cond delay="3000"/>
                            </p:stCondLst>
                            <p:childTnLst>
                              <p:par>
                                <p:cTn id="98" presetID="1" presetClass="entr" presetSubtype="0" fill="hold" grpId="0" nodeType="afterEffect">
                                  <p:stCondLst>
                                    <p:cond delay="100"/>
                                  </p:stCondLst>
                                  <p:childTnLst>
                                    <p:set>
                                      <p:cBhvr>
                                        <p:cTn id="99" dur="1" fill="hold">
                                          <p:stCondLst>
                                            <p:cond delay="0"/>
                                          </p:stCondLst>
                                        </p:cTn>
                                        <p:tgtEl>
                                          <p:spTgt spid="334909"/>
                                        </p:tgtEl>
                                        <p:attrNameLst>
                                          <p:attrName>style.visibility</p:attrName>
                                        </p:attrNameLst>
                                      </p:cBhvr>
                                      <p:to>
                                        <p:strVal val="visible"/>
                                      </p:to>
                                    </p:set>
                                  </p:childTnLst>
                                </p:cTn>
                              </p:par>
                            </p:childTnLst>
                          </p:cTn>
                        </p:par>
                        <p:par>
                          <p:cTn id="100" fill="hold" nodeType="afterGroup">
                            <p:stCondLst>
                              <p:cond delay="3100"/>
                            </p:stCondLst>
                            <p:childTnLst>
                              <p:par>
                                <p:cTn id="101" presetID="1" presetClass="entr" presetSubtype="0" fill="hold" grpId="0" nodeType="afterEffect">
                                  <p:stCondLst>
                                    <p:cond delay="100"/>
                                  </p:stCondLst>
                                  <p:childTnLst>
                                    <p:set>
                                      <p:cBhvr>
                                        <p:cTn id="102" dur="1" fill="hold">
                                          <p:stCondLst>
                                            <p:cond delay="0"/>
                                          </p:stCondLst>
                                        </p:cTn>
                                        <p:tgtEl>
                                          <p:spTgt spid="334910"/>
                                        </p:tgtEl>
                                        <p:attrNameLst>
                                          <p:attrName>style.visibility</p:attrName>
                                        </p:attrNameLst>
                                      </p:cBhvr>
                                      <p:to>
                                        <p:strVal val="visible"/>
                                      </p:to>
                                    </p:set>
                                  </p:childTnLst>
                                </p:cTn>
                              </p:par>
                            </p:childTnLst>
                          </p:cTn>
                        </p:par>
                        <p:par>
                          <p:cTn id="103" fill="hold" nodeType="afterGroup">
                            <p:stCondLst>
                              <p:cond delay="3200"/>
                            </p:stCondLst>
                            <p:childTnLst>
                              <p:par>
                                <p:cTn id="104" presetID="1" presetClass="entr" presetSubtype="0" fill="hold" grpId="0" nodeType="afterEffect">
                                  <p:stCondLst>
                                    <p:cond delay="100"/>
                                  </p:stCondLst>
                                  <p:childTnLst>
                                    <p:set>
                                      <p:cBhvr>
                                        <p:cTn id="105" dur="1" fill="hold">
                                          <p:stCondLst>
                                            <p:cond delay="0"/>
                                          </p:stCondLst>
                                        </p:cTn>
                                        <p:tgtEl>
                                          <p:spTgt spid="334911"/>
                                        </p:tgtEl>
                                        <p:attrNameLst>
                                          <p:attrName>style.visibility</p:attrName>
                                        </p:attrNameLst>
                                      </p:cBhvr>
                                      <p:to>
                                        <p:strVal val="visible"/>
                                      </p:to>
                                    </p:set>
                                  </p:childTnLst>
                                </p:cTn>
                              </p:par>
                            </p:childTnLst>
                          </p:cTn>
                        </p:par>
                        <p:par>
                          <p:cTn id="106" fill="hold" nodeType="afterGroup">
                            <p:stCondLst>
                              <p:cond delay="3300"/>
                            </p:stCondLst>
                            <p:childTnLst>
                              <p:par>
                                <p:cTn id="107" presetID="1" presetClass="entr" presetSubtype="0" fill="hold" grpId="0" nodeType="afterEffect">
                                  <p:stCondLst>
                                    <p:cond delay="100"/>
                                  </p:stCondLst>
                                  <p:childTnLst>
                                    <p:set>
                                      <p:cBhvr>
                                        <p:cTn id="108" dur="1" fill="hold">
                                          <p:stCondLst>
                                            <p:cond delay="0"/>
                                          </p:stCondLst>
                                        </p:cTn>
                                        <p:tgtEl>
                                          <p:spTgt spid="334912"/>
                                        </p:tgtEl>
                                        <p:attrNameLst>
                                          <p:attrName>style.visibility</p:attrName>
                                        </p:attrNameLst>
                                      </p:cBhvr>
                                      <p:to>
                                        <p:strVal val="visible"/>
                                      </p:to>
                                    </p:set>
                                  </p:childTnLst>
                                </p:cTn>
                              </p:par>
                            </p:childTnLst>
                          </p:cTn>
                        </p:par>
                        <p:par>
                          <p:cTn id="109" fill="hold" nodeType="afterGroup">
                            <p:stCondLst>
                              <p:cond delay="3400"/>
                            </p:stCondLst>
                            <p:childTnLst>
                              <p:par>
                                <p:cTn id="110" presetID="1" presetClass="entr" presetSubtype="0" fill="hold" grpId="0" nodeType="afterEffect">
                                  <p:stCondLst>
                                    <p:cond delay="100"/>
                                  </p:stCondLst>
                                  <p:childTnLst>
                                    <p:set>
                                      <p:cBhvr>
                                        <p:cTn id="111" dur="1" fill="hold">
                                          <p:stCondLst>
                                            <p:cond delay="0"/>
                                          </p:stCondLst>
                                        </p:cTn>
                                        <p:tgtEl>
                                          <p:spTgt spid="334913"/>
                                        </p:tgtEl>
                                        <p:attrNameLst>
                                          <p:attrName>style.visibility</p:attrName>
                                        </p:attrNameLst>
                                      </p:cBhvr>
                                      <p:to>
                                        <p:strVal val="visible"/>
                                      </p:to>
                                    </p:set>
                                  </p:childTnLst>
                                </p:cTn>
                              </p:par>
                            </p:childTnLst>
                          </p:cTn>
                        </p:par>
                        <p:par>
                          <p:cTn id="112" fill="hold" nodeType="afterGroup">
                            <p:stCondLst>
                              <p:cond delay="3500"/>
                            </p:stCondLst>
                            <p:childTnLst>
                              <p:par>
                                <p:cTn id="113" presetID="1" presetClass="entr" presetSubtype="0" fill="hold" grpId="0" nodeType="afterEffect">
                                  <p:stCondLst>
                                    <p:cond delay="100"/>
                                  </p:stCondLst>
                                  <p:childTnLst>
                                    <p:set>
                                      <p:cBhvr>
                                        <p:cTn id="114" dur="1" fill="hold">
                                          <p:stCondLst>
                                            <p:cond delay="0"/>
                                          </p:stCondLst>
                                        </p:cTn>
                                        <p:tgtEl>
                                          <p:spTgt spid="334914"/>
                                        </p:tgtEl>
                                        <p:attrNameLst>
                                          <p:attrName>style.visibility</p:attrName>
                                        </p:attrNameLst>
                                      </p:cBhvr>
                                      <p:to>
                                        <p:strVal val="visible"/>
                                      </p:to>
                                    </p:set>
                                  </p:childTnLst>
                                </p:cTn>
                              </p:par>
                            </p:childTnLst>
                          </p:cTn>
                        </p:par>
                        <p:par>
                          <p:cTn id="115" fill="hold" nodeType="afterGroup">
                            <p:stCondLst>
                              <p:cond delay="3600"/>
                            </p:stCondLst>
                            <p:childTnLst>
                              <p:par>
                                <p:cTn id="116" presetID="1" presetClass="entr" presetSubtype="0" fill="hold" grpId="0" nodeType="afterEffect">
                                  <p:stCondLst>
                                    <p:cond delay="100"/>
                                  </p:stCondLst>
                                  <p:childTnLst>
                                    <p:set>
                                      <p:cBhvr>
                                        <p:cTn id="117" dur="1" fill="hold">
                                          <p:stCondLst>
                                            <p:cond delay="0"/>
                                          </p:stCondLst>
                                        </p:cTn>
                                        <p:tgtEl>
                                          <p:spTgt spid="334915"/>
                                        </p:tgtEl>
                                        <p:attrNameLst>
                                          <p:attrName>style.visibility</p:attrName>
                                        </p:attrNameLst>
                                      </p:cBhvr>
                                      <p:to>
                                        <p:strVal val="visible"/>
                                      </p:to>
                                    </p:set>
                                  </p:childTnLst>
                                </p:cTn>
                              </p:par>
                            </p:childTnLst>
                          </p:cTn>
                        </p:par>
                        <p:par>
                          <p:cTn id="118" fill="hold" nodeType="afterGroup">
                            <p:stCondLst>
                              <p:cond delay="3700"/>
                            </p:stCondLst>
                            <p:childTnLst>
                              <p:par>
                                <p:cTn id="119" presetID="1" presetClass="entr" presetSubtype="0" fill="hold" grpId="0" nodeType="afterEffect">
                                  <p:stCondLst>
                                    <p:cond delay="100"/>
                                  </p:stCondLst>
                                  <p:childTnLst>
                                    <p:set>
                                      <p:cBhvr>
                                        <p:cTn id="120" dur="1" fill="hold">
                                          <p:stCondLst>
                                            <p:cond delay="0"/>
                                          </p:stCondLst>
                                        </p:cTn>
                                        <p:tgtEl>
                                          <p:spTgt spid="334916"/>
                                        </p:tgtEl>
                                        <p:attrNameLst>
                                          <p:attrName>style.visibility</p:attrName>
                                        </p:attrNameLst>
                                      </p:cBhvr>
                                      <p:to>
                                        <p:strVal val="visible"/>
                                      </p:to>
                                    </p:set>
                                  </p:childTnLst>
                                </p:cTn>
                              </p:par>
                            </p:childTnLst>
                          </p:cTn>
                        </p:par>
                        <p:par>
                          <p:cTn id="121" fill="hold" nodeType="afterGroup">
                            <p:stCondLst>
                              <p:cond delay="3800"/>
                            </p:stCondLst>
                            <p:childTnLst>
                              <p:par>
                                <p:cTn id="122" presetID="1" presetClass="entr" presetSubtype="0" fill="hold" grpId="0" nodeType="afterEffect">
                                  <p:stCondLst>
                                    <p:cond delay="100"/>
                                  </p:stCondLst>
                                  <p:childTnLst>
                                    <p:set>
                                      <p:cBhvr>
                                        <p:cTn id="123" dur="1" fill="hold">
                                          <p:stCondLst>
                                            <p:cond delay="0"/>
                                          </p:stCondLst>
                                        </p:cTn>
                                        <p:tgtEl>
                                          <p:spTgt spid="334917"/>
                                        </p:tgtEl>
                                        <p:attrNameLst>
                                          <p:attrName>style.visibility</p:attrName>
                                        </p:attrNameLst>
                                      </p:cBhvr>
                                      <p:to>
                                        <p:strVal val="visible"/>
                                      </p:to>
                                    </p:set>
                                  </p:childTnLst>
                                </p:cTn>
                              </p:par>
                            </p:childTnLst>
                          </p:cTn>
                        </p:par>
                        <p:par>
                          <p:cTn id="124" fill="hold" nodeType="afterGroup">
                            <p:stCondLst>
                              <p:cond delay="3900"/>
                            </p:stCondLst>
                            <p:childTnLst>
                              <p:par>
                                <p:cTn id="125" presetID="1" presetClass="entr" presetSubtype="0" fill="hold" grpId="0" nodeType="afterEffect">
                                  <p:stCondLst>
                                    <p:cond delay="100"/>
                                  </p:stCondLst>
                                  <p:childTnLst>
                                    <p:set>
                                      <p:cBhvr>
                                        <p:cTn id="126" dur="1" fill="hold">
                                          <p:stCondLst>
                                            <p:cond delay="0"/>
                                          </p:stCondLst>
                                        </p:cTn>
                                        <p:tgtEl>
                                          <p:spTgt spid="334919"/>
                                        </p:tgtEl>
                                        <p:attrNameLst>
                                          <p:attrName>style.visibility</p:attrName>
                                        </p:attrNameLst>
                                      </p:cBhvr>
                                      <p:to>
                                        <p:strVal val="visible"/>
                                      </p:to>
                                    </p:set>
                                  </p:childTnLst>
                                </p:cTn>
                              </p:par>
                            </p:childTnLst>
                          </p:cTn>
                        </p:par>
                        <p:par>
                          <p:cTn id="127" fill="hold" nodeType="afterGroup">
                            <p:stCondLst>
                              <p:cond delay="4000"/>
                            </p:stCondLst>
                            <p:childTnLst>
                              <p:par>
                                <p:cTn id="128" presetID="1" presetClass="entr" presetSubtype="0" fill="hold" grpId="0" nodeType="afterEffect">
                                  <p:stCondLst>
                                    <p:cond delay="100"/>
                                  </p:stCondLst>
                                  <p:childTnLst>
                                    <p:set>
                                      <p:cBhvr>
                                        <p:cTn id="129" dur="1" fill="hold">
                                          <p:stCondLst>
                                            <p:cond delay="0"/>
                                          </p:stCondLst>
                                        </p:cTn>
                                        <p:tgtEl>
                                          <p:spTgt spid="334920"/>
                                        </p:tgtEl>
                                        <p:attrNameLst>
                                          <p:attrName>style.visibility</p:attrName>
                                        </p:attrNameLst>
                                      </p:cBhvr>
                                      <p:to>
                                        <p:strVal val="visible"/>
                                      </p:to>
                                    </p:set>
                                  </p:childTnLst>
                                </p:cTn>
                              </p:par>
                            </p:childTnLst>
                          </p:cTn>
                        </p:par>
                        <p:par>
                          <p:cTn id="130" fill="hold" nodeType="afterGroup">
                            <p:stCondLst>
                              <p:cond delay="4100"/>
                            </p:stCondLst>
                            <p:childTnLst>
                              <p:par>
                                <p:cTn id="131" presetID="1" presetClass="entr" presetSubtype="0" fill="hold" grpId="0" nodeType="afterEffect">
                                  <p:stCondLst>
                                    <p:cond delay="100"/>
                                  </p:stCondLst>
                                  <p:childTnLst>
                                    <p:set>
                                      <p:cBhvr>
                                        <p:cTn id="132" dur="1" fill="hold">
                                          <p:stCondLst>
                                            <p:cond delay="0"/>
                                          </p:stCondLst>
                                        </p:cTn>
                                        <p:tgtEl>
                                          <p:spTgt spid="334921"/>
                                        </p:tgtEl>
                                        <p:attrNameLst>
                                          <p:attrName>style.visibility</p:attrName>
                                        </p:attrNameLst>
                                      </p:cBhvr>
                                      <p:to>
                                        <p:strVal val="visible"/>
                                      </p:to>
                                    </p:set>
                                  </p:childTnLst>
                                </p:cTn>
                              </p:par>
                            </p:childTnLst>
                          </p:cTn>
                        </p:par>
                        <p:par>
                          <p:cTn id="133" fill="hold" nodeType="afterGroup">
                            <p:stCondLst>
                              <p:cond delay="4200"/>
                            </p:stCondLst>
                            <p:childTnLst>
                              <p:par>
                                <p:cTn id="134" presetID="1" presetClass="entr" presetSubtype="0" fill="hold" grpId="0" nodeType="afterEffect">
                                  <p:stCondLst>
                                    <p:cond delay="100"/>
                                  </p:stCondLst>
                                  <p:childTnLst>
                                    <p:set>
                                      <p:cBhvr>
                                        <p:cTn id="135" dur="1" fill="hold">
                                          <p:stCondLst>
                                            <p:cond delay="0"/>
                                          </p:stCondLst>
                                        </p:cTn>
                                        <p:tgtEl>
                                          <p:spTgt spid="334922"/>
                                        </p:tgtEl>
                                        <p:attrNameLst>
                                          <p:attrName>style.visibility</p:attrName>
                                        </p:attrNameLst>
                                      </p:cBhvr>
                                      <p:to>
                                        <p:strVal val="visible"/>
                                      </p:to>
                                    </p:set>
                                  </p:childTnLst>
                                </p:cTn>
                              </p:par>
                            </p:childTnLst>
                          </p:cTn>
                        </p:par>
                        <p:par>
                          <p:cTn id="136" fill="hold" nodeType="afterGroup">
                            <p:stCondLst>
                              <p:cond delay="4300"/>
                            </p:stCondLst>
                            <p:childTnLst>
                              <p:par>
                                <p:cTn id="137" presetID="1" presetClass="entr" presetSubtype="0" fill="hold" grpId="0" nodeType="afterEffect">
                                  <p:stCondLst>
                                    <p:cond delay="100"/>
                                  </p:stCondLst>
                                  <p:childTnLst>
                                    <p:set>
                                      <p:cBhvr>
                                        <p:cTn id="138" dur="1" fill="hold">
                                          <p:stCondLst>
                                            <p:cond delay="0"/>
                                          </p:stCondLst>
                                        </p:cTn>
                                        <p:tgtEl>
                                          <p:spTgt spid="334923"/>
                                        </p:tgtEl>
                                        <p:attrNameLst>
                                          <p:attrName>style.visibility</p:attrName>
                                        </p:attrNameLst>
                                      </p:cBhvr>
                                      <p:to>
                                        <p:strVal val="visible"/>
                                      </p:to>
                                    </p:set>
                                  </p:childTnLst>
                                </p:cTn>
                              </p:par>
                            </p:childTnLst>
                          </p:cTn>
                        </p:par>
                        <p:par>
                          <p:cTn id="139" fill="hold" nodeType="afterGroup">
                            <p:stCondLst>
                              <p:cond delay="4400"/>
                            </p:stCondLst>
                            <p:childTnLst>
                              <p:par>
                                <p:cTn id="140" presetID="1" presetClass="entr" presetSubtype="0" fill="hold" grpId="0" nodeType="afterEffect">
                                  <p:stCondLst>
                                    <p:cond delay="100"/>
                                  </p:stCondLst>
                                  <p:childTnLst>
                                    <p:set>
                                      <p:cBhvr>
                                        <p:cTn id="141" dur="1" fill="hold">
                                          <p:stCondLst>
                                            <p:cond delay="0"/>
                                          </p:stCondLst>
                                        </p:cTn>
                                        <p:tgtEl>
                                          <p:spTgt spid="334924"/>
                                        </p:tgtEl>
                                        <p:attrNameLst>
                                          <p:attrName>style.visibility</p:attrName>
                                        </p:attrNameLst>
                                      </p:cBhvr>
                                      <p:to>
                                        <p:strVal val="visible"/>
                                      </p:to>
                                    </p:set>
                                  </p:childTnLst>
                                </p:cTn>
                              </p:par>
                            </p:childTnLst>
                          </p:cTn>
                        </p:par>
                        <p:par>
                          <p:cTn id="142" fill="hold" nodeType="afterGroup">
                            <p:stCondLst>
                              <p:cond delay="4500"/>
                            </p:stCondLst>
                            <p:childTnLst>
                              <p:par>
                                <p:cTn id="143" presetID="1" presetClass="entr" presetSubtype="0" fill="hold" grpId="0" nodeType="afterEffect">
                                  <p:stCondLst>
                                    <p:cond delay="100"/>
                                  </p:stCondLst>
                                  <p:childTnLst>
                                    <p:set>
                                      <p:cBhvr>
                                        <p:cTn id="144" dur="1" fill="hold">
                                          <p:stCondLst>
                                            <p:cond delay="0"/>
                                          </p:stCondLst>
                                        </p:cTn>
                                        <p:tgtEl>
                                          <p:spTgt spid="334925"/>
                                        </p:tgtEl>
                                        <p:attrNameLst>
                                          <p:attrName>style.visibility</p:attrName>
                                        </p:attrNameLst>
                                      </p:cBhvr>
                                      <p:to>
                                        <p:strVal val="visible"/>
                                      </p:to>
                                    </p:set>
                                  </p:childTnLst>
                                </p:cTn>
                              </p:par>
                            </p:childTnLst>
                          </p:cTn>
                        </p:par>
                        <p:par>
                          <p:cTn id="145" fill="hold" nodeType="afterGroup">
                            <p:stCondLst>
                              <p:cond delay="4600"/>
                            </p:stCondLst>
                            <p:childTnLst>
                              <p:par>
                                <p:cTn id="146" presetID="1" presetClass="entr" presetSubtype="0" fill="hold" grpId="0" nodeType="afterEffect">
                                  <p:stCondLst>
                                    <p:cond delay="100"/>
                                  </p:stCondLst>
                                  <p:childTnLst>
                                    <p:set>
                                      <p:cBhvr>
                                        <p:cTn id="147" dur="1" fill="hold">
                                          <p:stCondLst>
                                            <p:cond delay="0"/>
                                          </p:stCondLst>
                                        </p:cTn>
                                        <p:tgtEl>
                                          <p:spTgt spid="334926"/>
                                        </p:tgtEl>
                                        <p:attrNameLst>
                                          <p:attrName>style.visibility</p:attrName>
                                        </p:attrNameLst>
                                      </p:cBhvr>
                                      <p:to>
                                        <p:strVal val="visible"/>
                                      </p:to>
                                    </p:set>
                                  </p:childTnLst>
                                </p:cTn>
                              </p:par>
                            </p:childTnLst>
                          </p:cTn>
                        </p:par>
                        <p:par>
                          <p:cTn id="148" fill="hold" nodeType="afterGroup">
                            <p:stCondLst>
                              <p:cond delay="4700"/>
                            </p:stCondLst>
                            <p:childTnLst>
                              <p:par>
                                <p:cTn id="149" presetID="1" presetClass="entr" presetSubtype="0" fill="hold" grpId="0" nodeType="afterEffect">
                                  <p:stCondLst>
                                    <p:cond delay="100"/>
                                  </p:stCondLst>
                                  <p:childTnLst>
                                    <p:set>
                                      <p:cBhvr>
                                        <p:cTn id="150" dur="1" fill="hold">
                                          <p:stCondLst>
                                            <p:cond delay="0"/>
                                          </p:stCondLst>
                                        </p:cTn>
                                        <p:tgtEl>
                                          <p:spTgt spid="334927"/>
                                        </p:tgtEl>
                                        <p:attrNameLst>
                                          <p:attrName>style.visibility</p:attrName>
                                        </p:attrNameLst>
                                      </p:cBhvr>
                                      <p:to>
                                        <p:strVal val="visible"/>
                                      </p:to>
                                    </p:set>
                                  </p:childTnLst>
                                </p:cTn>
                              </p:par>
                            </p:childTnLst>
                          </p:cTn>
                        </p:par>
                        <p:par>
                          <p:cTn id="151" fill="hold" nodeType="afterGroup">
                            <p:stCondLst>
                              <p:cond delay="4800"/>
                            </p:stCondLst>
                            <p:childTnLst>
                              <p:par>
                                <p:cTn id="152" presetID="1" presetClass="entr" presetSubtype="0" fill="hold" grpId="0" nodeType="afterEffect">
                                  <p:stCondLst>
                                    <p:cond delay="100"/>
                                  </p:stCondLst>
                                  <p:childTnLst>
                                    <p:set>
                                      <p:cBhvr>
                                        <p:cTn id="153" dur="1" fill="hold">
                                          <p:stCondLst>
                                            <p:cond delay="0"/>
                                          </p:stCondLst>
                                        </p:cTn>
                                        <p:tgtEl>
                                          <p:spTgt spid="334928"/>
                                        </p:tgtEl>
                                        <p:attrNameLst>
                                          <p:attrName>style.visibility</p:attrName>
                                        </p:attrNameLst>
                                      </p:cBhvr>
                                      <p:to>
                                        <p:strVal val="visible"/>
                                      </p:to>
                                    </p:set>
                                  </p:childTnLst>
                                </p:cTn>
                              </p:par>
                            </p:childTnLst>
                          </p:cTn>
                        </p:par>
                        <p:par>
                          <p:cTn id="154" fill="hold" nodeType="afterGroup">
                            <p:stCondLst>
                              <p:cond delay="4900"/>
                            </p:stCondLst>
                            <p:childTnLst>
                              <p:par>
                                <p:cTn id="155" presetID="1" presetClass="entr" presetSubtype="0" fill="hold" grpId="0" nodeType="afterEffect">
                                  <p:stCondLst>
                                    <p:cond delay="100"/>
                                  </p:stCondLst>
                                  <p:childTnLst>
                                    <p:set>
                                      <p:cBhvr>
                                        <p:cTn id="156" dur="1" fill="hold">
                                          <p:stCondLst>
                                            <p:cond delay="0"/>
                                          </p:stCondLst>
                                        </p:cTn>
                                        <p:tgtEl>
                                          <p:spTgt spid="334932"/>
                                        </p:tgtEl>
                                        <p:attrNameLst>
                                          <p:attrName>style.visibility</p:attrName>
                                        </p:attrNameLst>
                                      </p:cBhvr>
                                      <p:to>
                                        <p:strVal val="visible"/>
                                      </p:to>
                                    </p:set>
                                  </p:childTnLst>
                                </p:cTn>
                              </p:par>
                            </p:childTnLst>
                          </p:cTn>
                        </p:par>
                        <p:par>
                          <p:cTn id="157" fill="hold" nodeType="afterGroup">
                            <p:stCondLst>
                              <p:cond delay="5000"/>
                            </p:stCondLst>
                            <p:childTnLst>
                              <p:par>
                                <p:cTn id="158" presetID="1" presetClass="entr" presetSubtype="0" fill="hold" grpId="0" nodeType="afterEffect">
                                  <p:stCondLst>
                                    <p:cond delay="100"/>
                                  </p:stCondLst>
                                  <p:childTnLst>
                                    <p:set>
                                      <p:cBhvr>
                                        <p:cTn id="159" dur="1" fill="hold">
                                          <p:stCondLst>
                                            <p:cond delay="0"/>
                                          </p:stCondLst>
                                        </p:cTn>
                                        <p:tgtEl>
                                          <p:spTgt spid="334933"/>
                                        </p:tgtEl>
                                        <p:attrNameLst>
                                          <p:attrName>style.visibility</p:attrName>
                                        </p:attrNameLst>
                                      </p:cBhvr>
                                      <p:to>
                                        <p:strVal val="visible"/>
                                      </p:to>
                                    </p:set>
                                  </p:childTnLst>
                                </p:cTn>
                              </p:par>
                            </p:childTnLst>
                          </p:cTn>
                        </p:par>
                        <p:par>
                          <p:cTn id="160" fill="hold" nodeType="afterGroup">
                            <p:stCondLst>
                              <p:cond delay="5100"/>
                            </p:stCondLst>
                            <p:childTnLst>
                              <p:par>
                                <p:cTn id="161" presetID="1" presetClass="entr" presetSubtype="0" fill="hold" grpId="0" nodeType="afterEffect">
                                  <p:stCondLst>
                                    <p:cond delay="100"/>
                                  </p:stCondLst>
                                  <p:childTnLst>
                                    <p:set>
                                      <p:cBhvr>
                                        <p:cTn id="162" dur="1" fill="hold">
                                          <p:stCondLst>
                                            <p:cond delay="0"/>
                                          </p:stCondLst>
                                        </p:cTn>
                                        <p:tgtEl>
                                          <p:spTgt spid="334934"/>
                                        </p:tgtEl>
                                        <p:attrNameLst>
                                          <p:attrName>style.visibility</p:attrName>
                                        </p:attrNameLst>
                                      </p:cBhvr>
                                      <p:to>
                                        <p:strVal val="visible"/>
                                      </p:to>
                                    </p:set>
                                  </p:childTnLst>
                                </p:cTn>
                              </p:par>
                            </p:childTnLst>
                          </p:cTn>
                        </p:par>
                        <p:par>
                          <p:cTn id="163" fill="hold" nodeType="afterGroup">
                            <p:stCondLst>
                              <p:cond delay="5200"/>
                            </p:stCondLst>
                            <p:childTnLst>
                              <p:par>
                                <p:cTn id="164" presetID="1" presetClass="entr" presetSubtype="0" fill="hold" grpId="0" nodeType="afterEffect">
                                  <p:stCondLst>
                                    <p:cond delay="100"/>
                                  </p:stCondLst>
                                  <p:childTnLst>
                                    <p:set>
                                      <p:cBhvr>
                                        <p:cTn id="165" dur="1" fill="hold">
                                          <p:stCondLst>
                                            <p:cond delay="0"/>
                                          </p:stCondLst>
                                        </p:cTn>
                                        <p:tgtEl>
                                          <p:spTgt spid="334935"/>
                                        </p:tgtEl>
                                        <p:attrNameLst>
                                          <p:attrName>style.visibility</p:attrName>
                                        </p:attrNameLst>
                                      </p:cBhvr>
                                      <p:to>
                                        <p:strVal val="visible"/>
                                      </p:to>
                                    </p:set>
                                  </p:childTnLst>
                                </p:cTn>
                              </p:par>
                            </p:childTnLst>
                          </p:cTn>
                        </p:par>
                        <p:par>
                          <p:cTn id="166" fill="hold" nodeType="afterGroup">
                            <p:stCondLst>
                              <p:cond delay="5300"/>
                            </p:stCondLst>
                            <p:childTnLst>
                              <p:par>
                                <p:cTn id="167" presetID="1" presetClass="entr" presetSubtype="0" fill="hold" grpId="0" nodeType="afterEffect">
                                  <p:stCondLst>
                                    <p:cond delay="100"/>
                                  </p:stCondLst>
                                  <p:childTnLst>
                                    <p:set>
                                      <p:cBhvr>
                                        <p:cTn id="168" dur="1" fill="hold">
                                          <p:stCondLst>
                                            <p:cond delay="0"/>
                                          </p:stCondLst>
                                        </p:cTn>
                                        <p:tgtEl>
                                          <p:spTgt spid="334936"/>
                                        </p:tgtEl>
                                        <p:attrNameLst>
                                          <p:attrName>style.visibility</p:attrName>
                                        </p:attrNameLst>
                                      </p:cBhvr>
                                      <p:to>
                                        <p:strVal val="visible"/>
                                      </p:to>
                                    </p:set>
                                  </p:childTnLst>
                                </p:cTn>
                              </p:par>
                            </p:childTnLst>
                          </p:cTn>
                        </p:par>
                        <p:par>
                          <p:cTn id="169" fill="hold" nodeType="afterGroup">
                            <p:stCondLst>
                              <p:cond delay="5400"/>
                            </p:stCondLst>
                            <p:childTnLst>
                              <p:par>
                                <p:cTn id="170" presetID="1" presetClass="entr" presetSubtype="0" fill="hold" grpId="0" nodeType="afterEffect">
                                  <p:stCondLst>
                                    <p:cond delay="100"/>
                                  </p:stCondLst>
                                  <p:childTnLst>
                                    <p:set>
                                      <p:cBhvr>
                                        <p:cTn id="171" dur="1" fill="hold">
                                          <p:stCondLst>
                                            <p:cond delay="0"/>
                                          </p:stCondLst>
                                        </p:cTn>
                                        <p:tgtEl>
                                          <p:spTgt spid="334937"/>
                                        </p:tgtEl>
                                        <p:attrNameLst>
                                          <p:attrName>style.visibility</p:attrName>
                                        </p:attrNameLst>
                                      </p:cBhvr>
                                      <p:to>
                                        <p:strVal val="visible"/>
                                      </p:to>
                                    </p:set>
                                  </p:childTnLst>
                                </p:cTn>
                              </p:par>
                            </p:childTnLst>
                          </p:cTn>
                        </p:par>
                        <p:par>
                          <p:cTn id="172" fill="hold" nodeType="afterGroup">
                            <p:stCondLst>
                              <p:cond delay="5500"/>
                            </p:stCondLst>
                            <p:childTnLst>
                              <p:par>
                                <p:cTn id="173" presetID="1" presetClass="entr" presetSubtype="0" fill="hold" grpId="0" nodeType="afterEffect">
                                  <p:stCondLst>
                                    <p:cond delay="100"/>
                                  </p:stCondLst>
                                  <p:childTnLst>
                                    <p:set>
                                      <p:cBhvr>
                                        <p:cTn id="174" dur="1" fill="hold">
                                          <p:stCondLst>
                                            <p:cond delay="0"/>
                                          </p:stCondLst>
                                        </p:cTn>
                                        <p:tgtEl>
                                          <p:spTgt spid="334938"/>
                                        </p:tgtEl>
                                        <p:attrNameLst>
                                          <p:attrName>style.visibility</p:attrName>
                                        </p:attrNameLst>
                                      </p:cBhvr>
                                      <p:to>
                                        <p:strVal val="visible"/>
                                      </p:to>
                                    </p:set>
                                  </p:childTnLst>
                                </p:cTn>
                              </p:par>
                            </p:childTnLst>
                          </p:cTn>
                        </p:par>
                        <p:par>
                          <p:cTn id="175" fill="hold" nodeType="afterGroup">
                            <p:stCondLst>
                              <p:cond delay="5600"/>
                            </p:stCondLst>
                            <p:childTnLst>
                              <p:par>
                                <p:cTn id="176" presetID="1" presetClass="entr" presetSubtype="0" fill="hold" grpId="0" nodeType="afterEffect">
                                  <p:stCondLst>
                                    <p:cond delay="100"/>
                                  </p:stCondLst>
                                  <p:childTnLst>
                                    <p:set>
                                      <p:cBhvr>
                                        <p:cTn id="177" dur="1" fill="hold">
                                          <p:stCondLst>
                                            <p:cond delay="0"/>
                                          </p:stCondLst>
                                        </p:cTn>
                                        <p:tgtEl>
                                          <p:spTgt spid="334939"/>
                                        </p:tgtEl>
                                        <p:attrNameLst>
                                          <p:attrName>style.visibility</p:attrName>
                                        </p:attrNameLst>
                                      </p:cBhvr>
                                      <p:to>
                                        <p:strVal val="visible"/>
                                      </p:to>
                                    </p:set>
                                  </p:childTnLst>
                                </p:cTn>
                              </p:par>
                            </p:childTnLst>
                          </p:cTn>
                        </p:par>
                        <p:par>
                          <p:cTn id="178" fill="hold" nodeType="afterGroup">
                            <p:stCondLst>
                              <p:cond delay="5700"/>
                            </p:stCondLst>
                            <p:childTnLst>
                              <p:par>
                                <p:cTn id="179" presetID="1" presetClass="entr" presetSubtype="0" fill="hold" grpId="0" nodeType="afterEffect">
                                  <p:stCondLst>
                                    <p:cond delay="100"/>
                                  </p:stCondLst>
                                  <p:childTnLst>
                                    <p:set>
                                      <p:cBhvr>
                                        <p:cTn id="180" dur="1" fill="hold">
                                          <p:stCondLst>
                                            <p:cond delay="0"/>
                                          </p:stCondLst>
                                        </p:cTn>
                                        <p:tgtEl>
                                          <p:spTgt spid="334940"/>
                                        </p:tgtEl>
                                        <p:attrNameLst>
                                          <p:attrName>style.visibility</p:attrName>
                                        </p:attrNameLst>
                                      </p:cBhvr>
                                      <p:to>
                                        <p:strVal val="visible"/>
                                      </p:to>
                                    </p:set>
                                  </p:childTnLst>
                                </p:cTn>
                              </p:par>
                            </p:childTnLst>
                          </p:cTn>
                        </p:par>
                        <p:par>
                          <p:cTn id="181" fill="hold" nodeType="afterGroup">
                            <p:stCondLst>
                              <p:cond delay="5800"/>
                            </p:stCondLst>
                            <p:childTnLst>
                              <p:par>
                                <p:cTn id="182" presetID="1" presetClass="entr" presetSubtype="0" fill="hold" grpId="0" nodeType="afterEffect">
                                  <p:stCondLst>
                                    <p:cond delay="100"/>
                                  </p:stCondLst>
                                  <p:childTnLst>
                                    <p:set>
                                      <p:cBhvr>
                                        <p:cTn id="183" dur="1" fill="hold">
                                          <p:stCondLst>
                                            <p:cond delay="0"/>
                                          </p:stCondLst>
                                        </p:cTn>
                                        <p:tgtEl>
                                          <p:spTgt spid="334941"/>
                                        </p:tgtEl>
                                        <p:attrNameLst>
                                          <p:attrName>style.visibility</p:attrName>
                                        </p:attrNameLst>
                                      </p:cBhvr>
                                      <p:to>
                                        <p:strVal val="visible"/>
                                      </p:to>
                                    </p:set>
                                  </p:childTnLst>
                                </p:cTn>
                              </p:par>
                            </p:childTnLst>
                          </p:cTn>
                        </p:par>
                        <p:par>
                          <p:cTn id="184" fill="hold" nodeType="afterGroup">
                            <p:stCondLst>
                              <p:cond delay="5900"/>
                            </p:stCondLst>
                            <p:childTnLst>
                              <p:par>
                                <p:cTn id="185" presetID="1" presetClass="entr" presetSubtype="0" fill="hold" grpId="0" nodeType="afterEffect">
                                  <p:stCondLst>
                                    <p:cond delay="100"/>
                                  </p:stCondLst>
                                  <p:childTnLst>
                                    <p:set>
                                      <p:cBhvr>
                                        <p:cTn id="186" dur="1" fill="hold">
                                          <p:stCondLst>
                                            <p:cond delay="0"/>
                                          </p:stCondLst>
                                        </p:cTn>
                                        <p:tgtEl>
                                          <p:spTgt spid="334943"/>
                                        </p:tgtEl>
                                        <p:attrNameLst>
                                          <p:attrName>style.visibility</p:attrName>
                                        </p:attrNameLst>
                                      </p:cBhvr>
                                      <p:to>
                                        <p:strVal val="visible"/>
                                      </p:to>
                                    </p:set>
                                  </p:childTnLst>
                                </p:cTn>
                              </p:par>
                            </p:childTnLst>
                          </p:cTn>
                        </p:par>
                        <p:par>
                          <p:cTn id="187" fill="hold" nodeType="afterGroup">
                            <p:stCondLst>
                              <p:cond delay="6000"/>
                            </p:stCondLst>
                            <p:childTnLst>
                              <p:par>
                                <p:cTn id="188" presetID="1" presetClass="entr" presetSubtype="0" fill="hold" grpId="0" nodeType="afterEffect">
                                  <p:stCondLst>
                                    <p:cond delay="100"/>
                                  </p:stCondLst>
                                  <p:childTnLst>
                                    <p:set>
                                      <p:cBhvr>
                                        <p:cTn id="189" dur="1" fill="hold">
                                          <p:stCondLst>
                                            <p:cond delay="0"/>
                                          </p:stCondLst>
                                        </p:cTn>
                                        <p:tgtEl>
                                          <p:spTgt spid="334944"/>
                                        </p:tgtEl>
                                        <p:attrNameLst>
                                          <p:attrName>style.visibility</p:attrName>
                                        </p:attrNameLst>
                                      </p:cBhvr>
                                      <p:to>
                                        <p:strVal val="visible"/>
                                      </p:to>
                                    </p:set>
                                  </p:childTnLst>
                                </p:cTn>
                              </p:par>
                            </p:childTnLst>
                          </p:cTn>
                        </p:par>
                        <p:par>
                          <p:cTn id="190" fill="hold" nodeType="afterGroup">
                            <p:stCondLst>
                              <p:cond delay="6100"/>
                            </p:stCondLst>
                            <p:childTnLst>
                              <p:par>
                                <p:cTn id="191" presetID="1" presetClass="entr" presetSubtype="0" fill="hold" grpId="0" nodeType="afterEffect">
                                  <p:stCondLst>
                                    <p:cond delay="100"/>
                                  </p:stCondLst>
                                  <p:childTnLst>
                                    <p:set>
                                      <p:cBhvr>
                                        <p:cTn id="192" dur="1" fill="hold">
                                          <p:stCondLst>
                                            <p:cond delay="0"/>
                                          </p:stCondLst>
                                        </p:cTn>
                                        <p:tgtEl>
                                          <p:spTgt spid="334945"/>
                                        </p:tgtEl>
                                        <p:attrNameLst>
                                          <p:attrName>style.visibility</p:attrName>
                                        </p:attrNameLst>
                                      </p:cBhvr>
                                      <p:to>
                                        <p:strVal val="visible"/>
                                      </p:to>
                                    </p:set>
                                  </p:childTnLst>
                                </p:cTn>
                              </p:par>
                            </p:childTnLst>
                          </p:cTn>
                        </p:par>
                        <p:par>
                          <p:cTn id="193" fill="hold" nodeType="afterGroup">
                            <p:stCondLst>
                              <p:cond delay="6200"/>
                            </p:stCondLst>
                            <p:childTnLst>
                              <p:par>
                                <p:cTn id="194" presetID="1" presetClass="entr" presetSubtype="0" fill="hold" grpId="0" nodeType="afterEffect">
                                  <p:stCondLst>
                                    <p:cond delay="100"/>
                                  </p:stCondLst>
                                  <p:childTnLst>
                                    <p:set>
                                      <p:cBhvr>
                                        <p:cTn id="195" dur="1" fill="hold">
                                          <p:stCondLst>
                                            <p:cond delay="0"/>
                                          </p:stCondLst>
                                        </p:cTn>
                                        <p:tgtEl>
                                          <p:spTgt spid="334946"/>
                                        </p:tgtEl>
                                        <p:attrNameLst>
                                          <p:attrName>style.visibility</p:attrName>
                                        </p:attrNameLst>
                                      </p:cBhvr>
                                      <p:to>
                                        <p:strVal val="visible"/>
                                      </p:to>
                                    </p:set>
                                  </p:childTnLst>
                                </p:cTn>
                              </p:par>
                            </p:childTnLst>
                          </p:cTn>
                        </p:par>
                        <p:par>
                          <p:cTn id="196" fill="hold" nodeType="afterGroup">
                            <p:stCondLst>
                              <p:cond delay="6300"/>
                            </p:stCondLst>
                            <p:childTnLst>
                              <p:par>
                                <p:cTn id="197" presetID="1" presetClass="entr" presetSubtype="0" fill="hold" grpId="0" nodeType="afterEffect">
                                  <p:stCondLst>
                                    <p:cond delay="100"/>
                                  </p:stCondLst>
                                  <p:childTnLst>
                                    <p:set>
                                      <p:cBhvr>
                                        <p:cTn id="198" dur="1" fill="hold">
                                          <p:stCondLst>
                                            <p:cond delay="0"/>
                                          </p:stCondLst>
                                        </p:cTn>
                                        <p:tgtEl>
                                          <p:spTgt spid="334947"/>
                                        </p:tgtEl>
                                        <p:attrNameLst>
                                          <p:attrName>style.visibility</p:attrName>
                                        </p:attrNameLst>
                                      </p:cBhvr>
                                      <p:to>
                                        <p:strVal val="visible"/>
                                      </p:to>
                                    </p:set>
                                  </p:childTnLst>
                                </p:cTn>
                              </p:par>
                            </p:childTnLst>
                          </p:cTn>
                        </p:par>
                        <p:par>
                          <p:cTn id="199" fill="hold" nodeType="afterGroup">
                            <p:stCondLst>
                              <p:cond delay="6400"/>
                            </p:stCondLst>
                            <p:childTnLst>
                              <p:par>
                                <p:cTn id="200" presetID="1" presetClass="entr" presetSubtype="0" fill="hold" grpId="0" nodeType="afterEffect">
                                  <p:stCondLst>
                                    <p:cond delay="100"/>
                                  </p:stCondLst>
                                  <p:childTnLst>
                                    <p:set>
                                      <p:cBhvr>
                                        <p:cTn id="201" dur="1" fill="hold">
                                          <p:stCondLst>
                                            <p:cond delay="0"/>
                                          </p:stCondLst>
                                        </p:cTn>
                                        <p:tgtEl>
                                          <p:spTgt spid="334948"/>
                                        </p:tgtEl>
                                        <p:attrNameLst>
                                          <p:attrName>style.visibility</p:attrName>
                                        </p:attrNameLst>
                                      </p:cBhvr>
                                      <p:to>
                                        <p:strVal val="visible"/>
                                      </p:to>
                                    </p:set>
                                  </p:childTnLst>
                                </p:cTn>
                              </p:par>
                            </p:childTnLst>
                          </p:cTn>
                        </p:par>
                        <p:par>
                          <p:cTn id="202" fill="hold" nodeType="afterGroup">
                            <p:stCondLst>
                              <p:cond delay="6500"/>
                            </p:stCondLst>
                            <p:childTnLst>
                              <p:par>
                                <p:cTn id="203" presetID="1" presetClass="entr" presetSubtype="0" fill="hold" grpId="0" nodeType="afterEffect">
                                  <p:stCondLst>
                                    <p:cond delay="100"/>
                                  </p:stCondLst>
                                  <p:childTnLst>
                                    <p:set>
                                      <p:cBhvr>
                                        <p:cTn id="204" dur="1" fill="hold">
                                          <p:stCondLst>
                                            <p:cond delay="0"/>
                                          </p:stCondLst>
                                        </p:cTn>
                                        <p:tgtEl>
                                          <p:spTgt spid="334949"/>
                                        </p:tgtEl>
                                        <p:attrNameLst>
                                          <p:attrName>style.visibility</p:attrName>
                                        </p:attrNameLst>
                                      </p:cBhvr>
                                      <p:to>
                                        <p:strVal val="visible"/>
                                      </p:to>
                                    </p:set>
                                  </p:childTnLst>
                                </p:cTn>
                              </p:par>
                            </p:childTnLst>
                          </p:cTn>
                        </p:par>
                        <p:par>
                          <p:cTn id="205" fill="hold" nodeType="afterGroup">
                            <p:stCondLst>
                              <p:cond delay="6600"/>
                            </p:stCondLst>
                            <p:childTnLst>
                              <p:par>
                                <p:cTn id="206" presetID="1" presetClass="entr" presetSubtype="0" fill="hold" grpId="0" nodeType="afterEffect">
                                  <p:stCondLst>
                                    <p:cond delay="100"/>
                                  </p:stCondLst>
                                  <p:childTnLst>
                                    <p:set>
                                      <p:cBhvr>
                                        <p:cTn id="207" dur="1" fill="hold">
                                          <p:stCondLst>
                                            <p:cond delay="0"/>
                                          </p:stCondLst>
                                        </p:cTn>
                                        <p:tgtEl>
                                          <p:spTgt spid="334950"/>
                                        </p:tgtEl>
                                        <p:attrNameLst>
                                          <p:attrName>style.visibility</p:attrName>
                                        </p:attrNameLst>
                                      </p:cBhvr>
                                      <p:to>
                                        <p:strVal val="visible"/>
                                      </p:to>
                                    </p:set>
                                  </p:childTnLst>
                                </p:cTn>
                              </p:par>
                            </p:childTnLst>
                          </p:cTn>
                        </p:par>
                        <p:par>
                          <p:cTn id="208" fill="hold" nodeType="afterGroup">
                            <p:stCondLst>
                              <p:cond delay="6700"/>
                            </p:stCondLst>
                            <p:childTnLst>
                              <p:par>
                                <p:cTn id="209" presetID="1" presetClass="entr" presetSubtype="0" fill="hold" grpId="0" nodeType="afterEffect">
                                  <p:stCondLst>
                                    <p:cond delay="100"/>
                                  </p:stCondLst>
                                  <p:childTnLst>
                                    <p:set>
                                      <p:cBhvr>
                                        <p:cTn id="210" dur="1" fill="hold">
                                          <p:stCondLst>
                                            <p:cond delay="0"/>
                                          </p:stCondLst>
                                        </p:cTn>
                                        <p:tgtEl>
                                          <p:spTgt spid="334951"/>
                                        </p:tgtEl>
                                        <p:attrNameLst>
                                          <p:attrName>style.visibility</p:attrName>
                                        </p:attrNameLst>
                                      </p:cBhvr>
                                      <p:to>
                                        <p:strVal val="visible"/>
                                      </p:to>
                                    </p:set>
                                  </p:childTnLst>
                                </p:cTn>
                              </p:par>
                            </p:childTnLst>
                          </p:cTn>
                        </p:par>
                        <p:par>
                          <p:cTn id="211" fill="hold" nodeType="afterGroup">
                            <p:stCondLst>
                              <p:cond delay="6800"/>
                            </p:stCondLst>
                            <p:childTnLst>
                              <p:par>
                                <p:cTn id="212" presetID="1" presetClass="entr" presetSubtype="0" fill="hold" grpId="0" nodeType="afterEffect">
                                  <p:stCondLst>
                                    <p:cond delay="100"/>
                                  </p:stCondLst>
                                  <p:childTnLst>
                                    <p:set>
                                      <p:cBhvr>
                                        <p:cTn id="213" dur="1" fill="hold">
                                          <p:stCondLst>
                                            <p:cond delay="0"/>
                                          </p:stCondLst>
                                        </p:cTn>
                                        <p:tgtEl>
                                          <p:spTgt spid="334952"/>
                                        </p:tgtEl>
                                        <p:attrNameLst>
                                          <p:attrName>style.visibility</p:attrName>
                                        </p:attrNameLst>
                                      </p:cBhvr>
                                      <p:to>
                                        <p:strVal val="visible"/>
                                      </p:to>
                                    </p:set>
                                  </p:childTnLst>
                                </p:cTn>
                              </p:par>
                            </p:childTnLst>
                          </p:cTn>
                        </p:par>
                        <p:par>
                          <p:cTn id="214" fill="hold" nodeType="afterGroup">
                            <p:stCondLst>
                              <p:cond delay="6900"/>
                            </p:stCondLst>
                            <p:childTnLst>
                              <p:par>
                                <p:cTn id="215" presetID="1" presetClass="entr" presetSubtype="0" fill="hold" grpId="0" nodeType="afterEffect">
                                  <p:stCondLst>
                                    <p:cond delay="100"/>
                                  </p:stCondLst>
                                  <p:childTnLst>
                                    <p:set>
                                      <p:cBhvr>
                                        <p:cTn id="216" dur="1" fill="hold">
                                          <p:stCondLst>
                                            <p:cond delay="0"/>
                                          </p:stCondLst>
                                        </p:cTn>
                                        <p:tgtEl>
                                          <p:spTgt spid="334954"/>
                                        </p:tgtEl>
                                        <p:attrNameLst>
                                          <p:attrName>style.visibility</p:attrName>
                                        </p:attrNameLst>
                                      </p:cBhvr>
                                      <p:to>
                                        <p:strVal val="visible"/>
                                      </p:to>
                                    </p:set>
                                  </p:childTnLst>
                                </p:cTn>
                              </p:par>
                            </p:childTnLst>
                          </p:cTn>
                        </p:par>
                        <p:par>
                          <p:cTn id="217" fill="hold" nodeType="afterGroup">
                            <p:stCondLst>
                              <p:cond delay="7000"/>
                            </p:stCondLst>
                            <p:childTnLst>
                              <p:par>
                                <p:cTn id="218" presetID="1" presetClass="entr" presetSubtype="0" fill="hold" grpId="0" nodeType="afterEffect">
                                  <p:stCondLst>
                                    <p:cond delay="100"/>
                                  </p:stCondLst>
                                  <p:childTnLst>
                                    <p:set>
                                      <p:cBhvr>
                                        <p:cTn id="219" dur="1" fill="hold">
                                          <p:stCondLst>
                                            <p:cond delay="0"/>
                                          </p:stCondLst>
                                        </p:cTn>
                                        <p:tgtEl>
                                          <p:spTgt spid="334955"/>
                                        </p:tgtEl>
                                        <p:attrNameLst>
                                          <p:attrName>style.visibility</p:attrName>
                                        </p:attrNameLst>
                                      </p:cBhvr>
                                      <p:to>
                                        <p:strVal val="visible"/>
                                      </p:to>
                                    </p:set>
                                  </p:childTnLst>
                                </p:cTn>
                              </p:par>
                            </p:childTnLst>
                          </p:cTn>
                        </p:par>
                        <p:par>
                          <p:cTn id="220" fill="hold" nodeType="afterGroup">
                            <p:stCondLst>
                              <p:cond delay="7100"/>
                            </p:stCondLst>
                            <p:childTnLst>
                              <p:par>
                                <p:cTn id="221" presetID="1" presetClass="entr" presetSubtype="0" fill="hold" grpId="0" nodeType="afterEffect">
                                  <p:stCondLst>
                                    <p:cond delay="100"/>
                                  </p:stCondLst>
                                  <p:childTnLst>
                                    <p:set>
                                      <p:cBhvr>
                                        <p:cTn id="222" dur="1" fill="hold">
                                          <p:stCondLst>
                                            <p:cond delay="0"/>
                                          </p:stCondLst>
                                        </p:cTn>
                                        <p:tgtEl>
                                          <p:spTgt spid="334956"/>
                                        </p:tgtEl>
                                        <p:attrNameLst>
                                          <p:attrName>style.visibility</p:attrName>
                                        </p:attrNameLst>
                                      </p:cBhvr>
                                      <p:to>
                                        <p:strVal val="visible"/>
                                      </p:to>
                                    </p:set>
                                  </p:childTnLst>
                                </p:cTn>
                              </p:par>
                            </p:childTnLst>
                          </p:cTn>
                        </p:par>
                        <p:par>
                          <p:cTn id="223" fill="hold" nodeType="afterGroup">
                            <p:stCondLst>
                              <p:cond delay="7200"/>
                            </p:stCondLst>
                            <p:childTnLst>
                              <p:par>
                                <p:cTn id="224" presetID="1" presetClass="entr" presetSubtype="0" fill="hold" grpId="0" nodeType="afterEffect">
                                  <p:stCondLst>
                                    <p:cond delay="100"/>
                                  </p:stCondLst>
                                  <p:childTnLst>
                                    <p:set>
                                      <p:cBhvr>
                                        <p:cTn id="225" dur="1" fill="hold">
                                          <p:stCondLst>
                                            <p:cond delay="0"/>
                                          </p:stCondLst>
                                        </p:cTn>
                                        <p:tgtEl>
                                          <p:spTgt spid="334957"/>
                                        </p:tgtEl>
                                        <p:attrNameLst>
                                          <p:attrName>style.visibility</p:attrName>
                                        </p:attrNameLst>
                                      </p:cBhvr>
                                      <p:to>
                                        <p:strVal val="visible"/>
                                      </p:to>
                                    </p:set>
                                  </p:childTnLst>
                                </p:cTn>
                              </p:par>
                            </p:childTnLst>
                          </p:cTn>
                        </p:par>
                        <p:par>
                          <p:cTn id="226" fill="hold" nodeType="afterGroup">
                            <p:stCondLst>
                              <p:cond delay="7300"/>
                            </p:stCondLst>
                            <p:childTnLst>
                              <p:par>
                                <p:cTn id="227" presetID="1" presetClass="entr" presetSubtype="0" fill="hold" grpId="0" nodeType="afterEffect">
                                  <p:stCondLst>
                                    <p:cond delay="100"/>
                                  </p:stCondLst>
                                  <p:childTnLst>
                                    <p:set>
                                      <p:cBhvr>
                                        <p:cTn id="228" dur="1" fill="hold">
                                          <p:stCondLst>
                                            <p:cond delay="0"/>
                                          </p:stCondLst>
                                        </p:cTn>
                                        <p:tgtEl>
                                          <p:spTgt spid="334958"/>
                                        </p:tgtEl>
                                        <p:attrNameLst>
                                          <p:attrName>style.visibility</p:attrName>
                                        </p:attrNameLst>
                                      </p:cBhvr>
                                      <p:to>
                                        <p:strVal val="visible"/>
                                      </p:to>
                                    </p:set>
                                  </p:childTnLst>
                                </p:cTn>
                              </p:par>
                            </p:childTnLst>
                          </p:cTn>
                        </p:par>
                        <p:par>
                          <p:cTn id="229" fill="hold" nodeType="afterGroup">
                            <p:stCondLst>
                              <p:cond delay="7400"/>
                            </p:stCondLst>
                            <p:childTnLst>
                              <p:par>
                                <p:cTn id="230" presetID="1" presetClass="entr" presetSubtype="0" fill="hold" grpId="0" nodeType="afterEffect">
                                  <p:stCondLst>
                                    <p:cond delay="100"/>
                                  </p:stCondLst>
                                  <p:childTnLst>
                                    <p:set>
                                      <p:cBhvr>
                                        <p:cTn id="231" dur="1" fill="hold">
                                          <p:stCondLst>
                                            <p:cond delay="0"/>
                                          </p:stCondLst>
                                        </p:cTn>
                                        <p:tgtEl>
                                          <p:spTgt spid="334959"/>
                                        </p:tgtEl>
                                        <p:attrNameLst>
                                          <p:attrName>style.visibility</p:attrName>
                                        </p:attrNameLst>
                                      </p:cBhvr>
                                      <p:to>
                                        <p:strVal val="visible"/>
                                      </p:to>
                                    </p:set>
                                  </p:childTnLst>
                                </p:cTn>
                              </p:par>
                            </p:childTnLst>
                          </p:cTn>
                        </p:par>
                        <p:par>
                          <p:cTn id="232" fill="hold" nodeType="afterGroup">
                            <p:stCondLst>
                              <p:cond delay="7500"/>
                            </p:stCondLst>
                            <p:childTnLst>
                              <p:par>
                                <p:cTn id="233" presetID="1" presetClass="entr" presetSubtype="0" fill="hold" grpId="0" nodeType="afterEffect">
                                  <p:stCondLst>
                                    <p:cond delay="100"/>
                                  </p:stCondLst>
                                  <p:childTnLst>
                                    <p:set>
                                      <p:cBhvr>
                                        <p:cTn id="234" dur="1" fill="hold">
                                          <p:stCondLst>
                                            <p:cond delay="0"/>
                                          </p:stCondLst>
                                        </p:cTn>
                                        <p:tgtEl>
                                          <p:spTgt spid="334960"/>
                                        </p:tgtEl>
                                        <p:attrNameLst>
                                          <p:attrName>style.visibility</p:attrName>
                                        </p:attrNameLst>
                                      </p:cBhvr>
                                      <p:to>
                                        <p:strVal val="visible"/>
                                      </p:to>
                                    </p:set>
                                  </p:childTnLst>
                                </p:cTn>
                              </p:par>
                            </p:childTnLst>
                          </p:cTn>
                        </p:par>
                        <p:par>
                          <p:cTn id="235" fill="hold" nodeType="afterGroup">
                            <p:stCondLst>
                              <p:cond delay="7600"/>
                            </p:stCondLst>
                            <p:childTnLst>
                              <p:par>
                                <p:cTn id="236" presetID="1" presetClass="entr" presetSubtype="0" fill="hold" grpId="0" nodeType="afterEffect">
                                  <p:stCondLst>
                                    <p:cond delay="100"/>
                                  </p:stCondLst>
                                  <p:childTnLst>
                                    <p:set>
                                      <p:cBhvr>
                                        <p:cTn id="237" dur="1" fill="hold">
                                          <p:stCondLst>
                                            <p:cond delay="0"/>
                                          </p:stCondLst>
                                        </p:cTn>
                                        <p:tgtEl>
                                          <p:spTgt spid="334961"/>
                                        </p:tgtEl>
                                        <p:attrNameLst>
                                          <p:attrName>style.visibility</p:attrName>
                                        </p:attrNameLst>
                                      </p:cBhvr>
                                      <p:to>
                                        <p:strVal val="visible"/>
                                      </p:to>
                                    </p:set>
                                  </p:childTnLst>
                                </p:cTn>
                              </p:par>
                            </p:childTnLst>
                          </p:cTn>
                        </p:par>
                        <p:par>
                          <p:cTn id="238" fill="hold" nodeType="afterGroup">
                            <p:stCondLst>
                              <p:cond delay="7700"/>
                            </p:stCondLst>
                            <p:childTnLst>
                              <p:par>
                                <p:cTn id="239" presetID="1" presetClass="entr" presetSubtype="0" fill="hold" grpId="0" nodeType="afterEffect">
                                  <p:stCondLst>
                                    <p:cond delay="100"/>
                                  </p:stCondLst>
                                  <p:childTnLst>
                                    <p:set>
                                      <p:cBhvr>
                                        <p:cTn id="240" dur="1" fill="hold">
                                          <p:stCondLst>
                                            <p:cond delay="0"/>
                                          </p:stCondLst>
                                        </p:cTn>
                                        <p:tgtEl>
                                          <p:spTgt spid="334962"/>
                                        </p:tgtEl>
                                        <p:attrNameLst>
                                          <p:attrName>style.visibility</p:attrName>
                                        </p:attrNameLst>
                                      </p:cBhvr>
                                      <p:to>
                                        <p:strVal val="visible"/>
                                      </p:to>
                                    </p:set>
                                  </p:childTnLst>
                                </p:cTn>
                              </p:par>
                            </p:childTnLst>
                          </p:cTn>
                        </p:par>
                        <p:par>
                          <p:cTn id="241" fill="hold" nodeType="afterGroup">
                            <p:stCondLst>
                              <p:cond delay="7800"/>
                            </p:stCondLst>
                            <p:childTnLst>
                              <p:par>
                                <p:cTn id="242" presetID="1" presetClass="entr" presetSubtype="0" fill="hold" grpId="0" nodeType="afterEffect">
                                  <p:stCondLst>
                                    <p:cond delay="100"/>
                                  </p:stCondLst>
                                  <p:childTnLst>
                                    <p:set>
                                      <p:cBhvr>
                                        <p:cTn id="243" dur="1" fill="hold">
                                          <p:stCondLst>
                                            <p:cond delay="0"/>
                                          </p:stCondLst>
                                        </p:cTn>
                                        <p:tgtEl>
                                          <p:spTgt spid="334963"/>
                                        </p:tgtEl>
                                        <p:attrNameLst>
                                          <p:attrName>style.visibility</p:attrName>
                                        </p:attrNameLst>
                                      </p:cBhvr>
                                      <p:to>
                                        <p:strVal val="visible"/>
                                      </p:to>
                                    </p:set>
                                  </p:childTnLst>
                                </p:cTn>
                              </p:par>
                            </p:childTnLst>
                          </p:cTn>
                        </p:par>
                        <p:par>
                          <p:cTn id="244" fill="hold" nodeType="afterGroup">
                            <p:stCondLst>
                              <p:cond delay="7900"/>
                            </p:stCondLst>
                            <p:childTnLst>
                              <p:par>
                                <p:cTn id="245" presetID="1" presetClass="entr" presetSubtype="0" fill="hold" grpId="0" nodeType="afterEffect">
                                  <p:stCondLst>
                                    <p:cond delay="100"/>
                                  </p:stCondLst>
                                  <p:childTnLst>
                                    <p:set>
                                      <p:cBhvr>
                                        <p:cTn id="246" dur="1" fill="hold">
                                          <p:stCondLst>
                                            <p:cond delay="0"/>
                                          </p:stCondLst>
                                        </p:cTn>
                                        <p:tgtEl>
                                          <p:spTgt spid="334965"/>
                                        </p:tgtEl>
                                        <p:attrNameLst>
                                          <p:attrName>style.visibility</p:attrName>
                                        </p:attrNameLst>
                                      </p:cBhvr>
                                      <p:to>
                                        <p:strVal val="visible"/>
                                      </p:to>
                                    </p:set>
                                  </p:childTnLst>
                                </p:cTn>
                              </p:par>
                            </p:childTnLst>
                          </p:cTn>
                        </p:par>
                        <p:par>
                          <p:cTn id="247" fill="hold" nodeType="afterGroup">
                            <p:stCondLst>
                              <p:cond delay="8000"/>
                            </p:stCondLst>
                            <p:childTnLst>
                              <p:par>
                                <p:cTn id="248" presetID="1" presetClass="entr" presetSubtype="0" fill="hold" grpId="0" nodeType="afterEffect">
                                  <p:stCondLst>
                                    <p:cond delay="100"/>
                                  </p:stCondLst>
                                  <p:childTnLst>
                                    <p:set>
                                      <p:cBhvr>
                                        <p:cTn id="249" dur="1" fill="hold">
                                          <p:stCondLst>
                                            <p:cond delay="0"/>
                                          </p:stCondLst>
                                        </p:cTn>
                                        <p:tgtEl>
                                          <p:spTgt spid="334966"/>
                                        </p:tgtEl>
                                        <p:attrNameLst>
                                          <p:attrName>style.visibility</p:attrName>
                                        </p:attrNameLst>
                                      </p:cBhvr>
                                      <p:to>
                                        <p:strVal val="visible"/>
                                      </p:to>
                                    </p:set>
                                  </p:childTnLst>
                                </p:cTn>
                              </p:par>
                            </p:childTnLst>
                          </p:cTn>
                        </p:par>
                        <p:par>
                          <p:cTn id="250" fill="hold" nodeType="afterGroup">
                            <p:stCondLst>
                              <p:cond delay="8100"/>
                            </p:stCondLst>
                            <p:childTnLst>
                              <p:par>
                                <p:cTn id="251" presetID="1" presetClass="entr" presetSubtype="0" fill="hold" grpId="0" nodeType="afterEffect">
                                  <p:stCondLst>
                                    <p:cond delay="100"/>
                                  </p:stCondLst>
                                  <p:childTnLst>
                                    <p:set>
                                      <p:cBhvr>
                                        <p:cTn id="252" dur="1" fill="hold">
                                          <p:stCondLst>
                                            <p:cond delay="0"/>
                                          </p:stCondLst>
                                        </p:cTn>
                                        <p:tgtEl>
                                          <p:spTgt spid="334967"/>
                                        </p:tgtEl>
                                        <p:attrNameLst>
                                          <p:attrName>style.visibility</p:attrName>
                                        </p:attrNameLst>
                                      </p:cBhvr>
                                      <p:to>
                                        <p:strVal val="visible"/>
                                      </p:to>
                                    </p:set>
                                  </p:childTnLst>
                                </p:cTn>
                              </p:par>
                            </p:childTnLst>
                          </p:cTn>
                        </p:par>
                        <p:par>
                          <p:cTn id="253" fill="hold" nodeType="afterGroup">
                            <p:stCondLst>
                              <p:cond delay="8200"/>
                            </p:stCondLst>
                            <p:childTnLst>
                              <p:par>
                                <p:cTn id="254" presetID="1" presetClass="entr" presetSubtype="0" fill="hold" grpId="0" nodeType="afterEffect">
                                  <p:stCondLst>
                                    <p:cond delay="100"/>
                                  </p:stCondLst>
                                  <p:childTnLst>
                                    <p:set>
                                      <p:cBhvr>
                                        <p:cTn id="255" dur="1" fill="hold">
                                          <p:stCondLst>
                                            <p:cond delay="0"/>
                                          </p:stCondLst>
                                        </p:cTn>
                                        <p:tgtEl>
                                          <p:spTgt spid="334968"/>
                                        </p:tgtEl>
                                        <p:attrNameLst>
                                          <p:attrName>style.visibility</p:attrName>
                                        </p:attrNameLst>
                                      </p:cBhvr>
                                      <p:to>
                                        <p:strVal val="visible"/>
                                      </p:to>
                                    </p:set>
                                  </p:childTnLst>
                                </p:cTn>
                              </p:par>
                            </p:childTnLst>
                          </p:cTn>
                        </p:par>
                        <p:par>
                          <p:cTn id="256" fill="hold" nodeType="afterGroup">
                            <p:stCondLst>
                              <p:cond delay="8300"/>
                            </p:stCondLst>
                            <p:childTnLst>
                              <p:par>
                                <p:cTn id="257" presetID="1" presetClass="entr" presetSubtype="0" fill="hold" grpId="0" nodeType="afterEffect">
                                  <p:stCondLst>
                                    <p:cond delay="100"/>
                                  </p:stCondLst>
                                  <p:childTnLst>
                                    <p:set>
                                      <p:cBhvr>
                                        <p:cTn id="258" dur="1" fill="hold">
                                          <p:stCondLst>
                                            <p:cond delay="0"/>
                                          </p:stCondLst>
                                        </p:cTn>
                                        <p:tgtEl>
                                          <p:spTgt spid="334969"/>
                                        </p:tgtEl>
                                        <p:attrNameLst>
                                          <p:attrName>style.visibility</p:attrName>
                                        </p:attrNameLst>
                                      </p:cBhvr>
                                      <p:to>
                                        <p:strVal val="visible"/>
                                      </p:to>
                                    </p:set>
                                  </p:childTnLst>
                                </p:cTn>
                              </p:par>
                            </p:childTnLst>
                          </p:cTn>
                        </p:par>
                        <p:par>
                          <p:cTn id="259" fill="hold" nodeType="afterGroup">
                            <p:stCondLst>
                              <p:cond delay="8400"/>
                            </p:stCondLst>
                            <p:childTnLst>
                              <p:par>
                                <p:cTn id="260" presetID="1" presetClass="entr" presetSubtype="0" fill="hold" grpId="0" nodeType="afterEffect">
                                  <p:stCondLst>
                                    <p:cond delay="100"/>
                                  </p:stCondLst>
                                  <p:childTnLst>
                                    <p:set>
                                      <p:cBhvr>
                                        <p:cTn id="261" dur="1" fill="hold">
                                          <p:stCondLst>
                                            <p:cond delay="0"/>
                                          </p:stCondLst>
                                        </p:cTn>
                                        <p:tgtEl>
                                          <p:spTgt spid="334970"/>
                                        </p:tgtEl>
                                        <p:attrNameLst>
                                          <p:attrName>style.visibility</p:attrName>
                                        </p:attrNameLst>
                                      </p:cBhvr>
                                      <p:to>
                                        <p:strVal val="visible"/>
                                      </p:to>
                                    </p:set>
                                  </p:childTnLst>
                                </p:cTn>
                              </p:par>
                            </p:childTnLst>
                          </p:cTn>
                        </p:par>
                        <p:par>
                          <p:cTn id="262" fill="hold" nodeType="afterGroup">
                            <p:stCondLst>
                              <p:cond delay="8500"/>
                            </p:stCondLst>
                            <p:childTnLst>
                              <p:par>
                                <p:cTn id="263" presetID="1" presetClass="entr" presetSubtype="0" fill="hold" grpId="0" nodeType="afterEffect">
                                  <p:stCondLst>
                                    <p:cond delay="100"/>
                                  </p:stCondLst>
                                  <p:childTnLst>
                                    <p:set>
                                      <p:cBhvr>
                                        <p:cTn id="264" dur="1" fill="hold">
                                          <p:stCondLst>
                                            <p:cond delay="0"/>
                                          </p:stCondLst>
                                        </p:cTn>
                                        <p:tgtEl>
                                          <p:spTgt spid="334971"/>
                                        </p:tgtEl>
                                        <p:attrNameLst>
                                          <p:attrName>style.visibility</p:attrName>
                                        </p:attrNameLst>
                                      </p:cBhvr>
                                      <p:to>
                                        <p:strVal val="visible"/>
                                      </p:to>
                                    </p:set>
                                  </p:childTnLst>
                                </p:cTn>
                              </p:par>
                            </p:childTnLst>
                          </p:cTn>
                        </p:par>
                        <p:par>
                          <p:cTn id="265" fill="hold" nodeType="afterGroup">
                            <p:stCondLst>
                              <p:cond delay="8600"/>
                            </p:stCondLst>
                            <p:childTnLst>
                              <p:par>
                                <p:cTn id="266" presetID="1" presetClass="entr" presetSubtype="0" fill="hold" grpId="0" nodeType="afterEffect">
                                  <p:stCondLst>
                                    <p:cond delay="100"/>
                                  </p:stCondLst>
                                  <p:childTnLst>
                                    <p:set>
                                      <p:cBhvr>
                                        <p:cTn id="267" dur="1" fill="hold">
                                          <p:stCondLst>
                                            <p:cond delay="0"/>
                                          </p:stCondLst>
                                        </p:cTn>
                                        <p:tgtEl>
                                          <p:spTgt spid="334972"/>
                                        </p:tgtEl>
                                        <p:attrNameLst>
                                          <p:attrName>style.visibility</p:attrName>
                                        </p:attrNameLst>
                                      </p:cBhvr>
                                      <p:to>
                                        <p:strVal val="visible"/>
                                      </p:to>
                                    </p:set>
                                  </p:childTnLst>
                                </p:cTn>
                              </p:par>
                            </p:childTnLst>
                          </p:cTn>
                        </p:par>
                        <p:par>
                          <p:cTn id="268" fill="hold" nodeType="afterGroup">
                            <p:stCondLst>
                              <p:cond delay="8700"/>
                            </p:stCondLst>
                            <p:childTnLst>
                              <p:par>
                                <p:cTn id="269" presetID="1" presetClass="entr" presetSubtype="0" fill="hold" grpId="0" nodeType="afterEffect">
                                  <p:stCondLst>
                                    <p:cond delay="100"/>
                                  </p:stCondLst>
                                  <p:childTnLst>
                                    <p:set>
                                      <p:cBhvr>
                                        <p:cTn id="270" dur="1" fill="hold">
                                          <p:stCondLst>
                                            <p:cond delay="0"/>
                                          </p:stCondLst>
                                        </p:cTn>
                                        <p:tgtEl>
                                          <p:spTgt spid="334973"/>
                                        </p:tgtEl>
                                        <p:attrNameLst>
                                          <p:attrName>style.visibility</p:attrName>
                                        </p:attrNameLst>
                                      </p:cBhvr>
                                      <p:to>
                                        <p:strVal val="visible"/>
                                      </p:to>
                                    </p:set>
                                  </p:childTnLst>
                                </p:cTn>
                              </p:par>
                            </p:childTnLst>
                          </p:cTn>
                        </p:par>
                        <p:par>
                          <p:cTn id="271" fill="hold" nodeType="afterGroup">
                            <p:stCondLst>
                              <p:cond delay="8800"/>
                            </p:stCondLst>
                            <p:childTnLst>
                              <p:par>
                                <p:cTn id="272" presetID="1" presetClass="entr" presetSubtype="0" fill="hold" grpId="0" nodeType="afterEffect">
                                  <p:stCondLst>
                                    <p:cond delay="100"/>
                                  </p:stCondLst>
                                  <p:childTnLst>
                                    <p:set>
                                      <p:cBhvr>
                                        <p:cTn id="273" dur="1" fill="hold">
                                          <p:stCondLst>
                                            <p:cond delay="0"/>
                                          </p:stCondLst>
                                        </p:cTn>
                                        <p:tgtEl>
                                          <p:spTgt spid="334974"/>
                                        </p:tgtEl>
                                        <p:attrNameLst>
                                          <p:attrName>style.visibility</p:attrName>
                                        </p:attrNameLst>
                                      </p:cBhvr>
                                      <p:to>
                                        <p:strVal val="visible"/>
                                      </p:to>
                                    </p:set>
                                  </p:childTnLst>
                                </p:cTn>
                              </p:par>
                            </p:childTnLst>
                          </p:cTn>
                        </p:par>
                        <p:par>
                          <p:cTn id="274" fill="hold" nodeType="afterGroup">
                            <p:stCondLst>
                              <p:cond delay="8900"/>
                            </p:stCondLst>
                            <p:childTnLst>
                              <p:par>
                                <p:cTn id="275" presetID="1" presetClass="entr" presetSubtype="0" fill="hold" grpId="0" nodeType="afterEffect">
                                  <p:stCondLst>
                                    <p:cond delay="100"/>
                                  </p:stCondLst>
                                  <p:childTnLst>
                                    <p:set>
                                      <p:cBhvr>
                                        <p:cTn id="276" dur="1" fill="hold">
                                          <p:stCondLst>
                                            <p:cond delay="0"/>
                                          </p:stCondLst>
                                        </p:cTn>
                                        <p:tgtEl>
                                          <p:spTgt spid="334976"/>
                                        </p:tgtEl>
                                        <p:attrNameLst>
                                          <p:attrName>style.visibility</p:attrName>
                                        </p:attrNameLst>
                                      </p:cBhvr>
                                      <p:to>
                                        <p:strVal val="visible"/>
                                      </p:to>
                                    </p:set>
                                  </p:childTnLst>
                                </p:cTn>
                              </p:par>
                            </p:childTnLst>
                          </p:cTn>
                        </p:par>
                        <p:par>
                          <p:cTn id="277" fill="hold" nodeType="afterGroup">
                            <p:stCondLst>
                              <p:cond delay="9000"/>
                            </p:stCondLst>
                            <p:childTnLst>
                              <p:par>
                                <p:cTn id="278" presetID="1" presetClass="entr" presetSubtype="0" fill="hold" grpId="0" nodeType="afterEffect">
                                  <p:stCondLst>
                                    <p:cond delay="100"/>
                                  </p:stCondLst>
                                  <p:childTnLst>
                                    <p:set>
                                      <p:cBhvr>
                                        <p:cTn id="279" dur="1" fill="hold">
                                          <p:stCondLst>
                                            <p:cond delay="0"/>
                                          </p:stCondLst>
                                        </p:cTn>
                                        <p:tgtEl>
                                          <p:spTgt spid="334977"/>
                                        </p:tgtEl>
                                        <p:attrNameLst>
                                          <p:attrName>style.visibility</p:attrName>
                                        </p:attrNameLst>
                                      </p:cBhvr>
                                      <p:to>
                                        <p:strVal val="visible"/>
                                      </p:to>
                                    </p:set>
                                  </p:childTnLst>
                                </p:cTn>
                              </p:par>
                            </p:childTnLst>
                          </p:cTn>
                        </p:par>
                        <p:par>
                          <p:cTn id="280" fill="hold" nodeType="afterGroup">
                            <p:stCondLst>
                              <p:cond delay="9100"/>
                            </p:stCondLst>
                            <p:childTnLst>
                              <p:par>
                                <p:cTn id="281" presetID="1" presetClass="entr" presetSubtype="0" fill="hold" grpId="0" nodeType="afterEffect">
                                  <p:stCondLst>
                                    <p:cond delay="100"/>
                                  </p:stCondLst>
                                  <p:childTnLst>
                                    <p:set>
                                      <p:cBhvr>
                                        <p:cTn id="282" dur="1" fill="hold">
                                          <p:stCondLst>
                                            <p:cond delay="0"/>
                                          </p:stCondLst>
                                        </p:cTn>
                                        <p:tgtEl>
                                          <p:spTgt spid="334978"/>
                                        </p:tgtEl>
                                        <p:attrNameLst>
                                          <p:attrName>style.visibility</p:attrName>
                                        </p:attrNameLst>
                                      </p:cBhvr>
                                      <p:to>
                                        <p:strVal val="visible"/>
                                      </p:to>
                                    </p:set>
                                  </p:childTnLst>
                                </p:cTn>
                              </p:par>
                            </p:childTnLst>
                          </p:cTn>
                        </p:par>
                        <p:par>
                          <p:cTn id="283" fill="hold" nodeType="afterGroup">
                            <p:stCondLst>
                              <p:cond delay="9200"/>
                            </p:stCondLst>
                            <p:childTnLst>
                              <p:par>
                                <p:cTn id="284" presetID="1" presetClass="entr" presetSubtype="0" fill="hold" grpId="0" nodeType="afterEffect">
                                  <p:stCondLst>
                                    <p:cond delay="100"/>
                                  </p:stCondLst>
                                  <p:childTnLst>
                                    <p:set>
                                      <p:cBhvr>
                                        <p:cTn id="285" dur="1" fill="hold">
                                          <p:stCondLst>
                                            <p:cond delay="0"/>
                                          </p:stCondLst>
                                        </p:cTn>
                                        <p:tgtEl>
                                          <p:spTgt spid="334979"/>
                                        </p:tgtEl>
                                        <p:attrNameLst>
                                          <p:attrName>style.visibility</p:attrName>
                                        </p:attrNameLst>
                                      </p:cBhvr>
                                      <p:to>
                                        <p:strVal val="visible"/>
                                      </p:to>
                                    </p:set>
                                  </p:childTnLst>
                                </p:cTn>
                              </p:par>
                            </p:childTnLst>
                          </p:cTn>
                        </p:par>
                        <p:par>
                          <p:cTn id="286" fill="hold" nodeType="afterGroup">
                            <p:stCondLst>
                              <p:cond delay="9300"/>
                            </p:stCondLst>
                            <p:childTnLst>
                              <p:par>
                                <p:cTn id="287" presetID="1" presetClass="entr" presetSubtype="0" fill="hold" grpId="0" nodeType="afterEffect">
                                  <p:stCondLst>
                                    <p:cond delay="100"/>
                                  </p:stCondLst>
                                  <p:childTnLst>
                                    <p:set>
                                      <p:cBhvr>
                                        <p:cTn id="288" dur="1" fill="hold">
                                          <p:stCondLst>
                                            <p:cond delay="0"/>
                                          </p:stCondLst>
                                        </p:cTn>
                                        <p:tgtEl>
                                          <p:spTgt spid="334980"/>
                                        </p:tgtEl>
                                        <p:attrNameLst>
                                          <p:attrName>style.visibility</p:attrName>
                                        </p:attrNameLst>
                                      </p:cBhvr>
                                      <p:to>
                                        <p:strVal val="visible"/>
                                      </p:to>
                                    </p:set>
                                  </p:childTnLst>
                                </p:cTn>
                              </p:par>
                            </p:childTnLst>
                          </p:cTn>
                        </p:par>
                        <p:par>
                          <p:cTn id="289" fill="hold" nodeType="afterGroup">
                            <p:stCondLst>
                              <p:cond delay="9400"/>
                            </p:stCondLst>
                            <p:childTnLst>
                              <p:par>
                                <p:cTn id="290" presetID="1" presetClass="entr" presetSubtype="0" fill="hold" grpId="0" nodeType="afterEffect">
                                  <p:stCondLst>
                                    <p:cond delay="100"/>
                                  </p:stCondLst>
                                  <p:childTnLst>
                                    <p:set>
                                      <p:cBhvr>
                                        <p:cTn id="291" dur="1" fill="hold">
                                          <p:stCondLst>
                                            <p:cond delay="0"/>
                                          </p:stCondLst>
                                        </p:cTn>
                                        <p:tgtEl>
                                          <p:spTgt spid="334981"/>
                                        </p:tgtEl>
                                        <p:attrNameLst>
                                          <p:attrName>style.visibility</p:attrName>
                                        </p:attrNameLst>
                                      </p:cBhvr>
                                      <p:to>
                                        <p:strVal val="visible"/>
                                      </p:to>
                                    </p:set>
                                  </p:childTnLst>
                                </p:cTn>
                              </p:par>
                            </p:childTnLst>
                          </p:cTn>
                        </p:par>
                        <p:par>
                          <p:cTn id="292" fill="hold" nodeType="afterGroup">
                            <p:stCondLst>
                              <p:cond delay="9500"/>
                            </p:stCondLst>
                            <p:childTnLst>
                              <p:par>
                                <p:cTn id="293" presetID="1" presetClass="entr" presetSubtype="0" fill="hold" grpId="0" nodeType="afterEffect">
                                  <p:stCondLst>
                                    <p:cond delay="100"/>
                                  </p:stCondLst>
                                  <p:childTnLst>
                                    <p:set>
                                      <p:cBhvr>
                                        <p:cTn id="294" dur="1" fill="hold">
                                          <p:stCondLst>
                                            <p:cond delay="0"/>
                                          </p:stCondLst>
                                        </p:cTn>
                                        <p:tgtEl>
                                          <p:spTgt spid="334982"/>
                                        </p:tgtEl>
                                        <p:attrNameLst>
                                          <p:attrName>style.visibility</p:attrName>
                                        </p:attrNameLst>
                                      </p:cBhvr>
                                      <p:to>
                                        <p:strVal val="visible"/>
                                      </p:to>
                                    </p:set>
                                  </p:childTnLst>
                                </p:cTn>
                              </p:par>
                            </p:childTnLst>
                          </p:cTn>
                        </p:par>
                        <p:par>
                          <p:cTn id="295" fill="hold" nodeType="afterGroup">
                            <p:stCondLst>
                              <p:cond delay="9600"/>
                            </p:stCondLst>
                            <p:childTnLst>
                              <p:par>
                                <p:cTn id="296" presetID="1" presetClass="entr" presetSubtype="0" fill="hold" grpId="0" nodeType="afterEffect">
                                  <p:stCondLst>
                                    <p:cond delay="100"/>
                                  </p:stCondLst>
                                  <p:childTnLst>
                                    <p:set>
                                      <p:cBhvr>
                                        <p:cTn id="297" dur="1" fill="hold">
                                          <p:stCondLst>
                                            <p:cond delay="0"/>
                                          </p:stCondLst>
                                        </p:cTn>
                                        <p:tgtEl>
                                          <p:spTgt spid="334983"/>
                                        </p:tgtEl>
                                        <p:attrNameLst>
                                          <p:attrName>style.visibility</p:attrName>
                                        </p:attrNameLst>
                                      </p:cBhvr>
                                      <p:to>
                                        <p:strVal val="visible"/>
                                      </p:to>
                                    </p:set>
                                  </p:childTnLst>
                                </p:cTn>
                              </p:par>
                            </p:childTnLst>
                          </p:cTn>
                        </p:par>
                        <p:par>
                          <p:cTn id="298" fill="hold" nodeType="afterGroup">
                            <p:stCondLst>
                              <p:cond delay="9700"/>
                            </p:stCondLst>
                            <p:childTnLst>
                              <p:par>
                                <p:cTn id="299" presetID="1" presetClass="entr" presetSubtype="0" fill="hold" grpId="0" nodeType="afterEffect">
                                  <p:stCondLst>
                                    <p:cond delay="100"/>
                                  </p:stCondLst>
                                  <p:childTnLst>
                                    <p:set>
                                      <p:cBhvr>
                                        <p:cTn id="300" dur="1" fill="hold">
                                          <p:stCondLst>
                                            <p:cond delay="0"/>
                                          </p:stCondLst>
                                        </p:cTn>
                                        <p:tgtEl>
                                          <p:spTgt spid="334984"/>
                                        </p:tgtEl>
                                        <p:attrNameLst>
                                          <p:attrName>style.visibility</p:attrName>
                                        </p:attrNameLst>
                                      </p:cBhvr>
                                      <p:to>
                                        <p:strVal val="visible"/>
                                      </p:to>
                                    </p:set>
                                  </p:childTnLst>
                                </p:cTn>
                              </p:par>
                            </p:childTnLst>
                          </p:cTn>
                        </p:par>
                        <p:par>
                          <p:cTn id="301" fill="hold" nodeType="afterGroup">
                            <p:stCondLst>
                              <p:cond delay="9800"/>
                            </p:stCondLst>
                            <p:childTnLst>
                              <p:par>
                                <p:cTn id="302" presetID="1" presetClass="entr" presetSubtype="0" fill="hold" grpId="0" nodeType="afterEffect">
                                  <p:stCondLst>
                                    <p:cond delay="100"/>
                                  </p:stCondLst>
                                  <p:childTnLst>
                                    <p:set>
                                      <p:cBhvr>
                                        <p:cTn id="303" dur="1" fill="hold">
                                          <p:stCondLst>
                                            <p:cond delay="0"/>
                                          </p:stCondLst>
                                        </p:cTn>
                                        <p:tgtEl>
                                          <p:spTgt spid="334985"/>
                                        </p:tgtEl>
                                        <p:attrNameLst>
                                          <p:attrName>style.visibility</p:attrName>
                                        </p:attrNameLst>
                                      </p:cBhvr>
                                      <p:to>
                                        <p:strVal val="visible"/>
                                      </p:to>
                                    </p:set>
                                  </p:childTnLst>
                                </p:cTn>
                              </p:par>
                            </p:childTnLst>
                          </p:cTn>
                        </p:par>
                        <p:par>
                          <p:cTn id="304" fill="hold" nodeType="afterGroup">
                            <p:stCondLst>
                              <p:cond delay="9900"/>
                            </p:stCondLst>
                            <p:childTnLst>
                              <p:par>
                                <p:cTn id="305" presetID="1" presetClass="entr" presetSubtype="0" fill="hold" grpId="0" nodeType="afterEffect">
                                  <p:stCondLst>
                                    <p:cond delay="100"/>
                                  </p:stCondLst>
                                  <p:childTnLst>
                                    <p:set>
                                      <p:cBhvr>
                                        <p:cTn id="306" dur="1" fill="hold">
                                          <p:stCondLst>
                                            <p:cond delay="0"/>
                                          </p:stCondLst>
                                        </p:cTn>
                                        <p:tgtEl>
                                          <p:spTgt spid="335033"/>
                                        </p:tgtEl>
                                        <p:attrNameLst>
                                          <p:attrName>style.visibility</p:attrName>
                                        </p:attrNameLst>
                                      </p:cBhvr>
                                      <p:to>
                                        <p:strVal val="visible"/>
                                      </p:to>
                                    </p:set>
                                  </p:childTnLst>
                                </p:cTn>
                              </p:par>
                            </p:childTnLst>
                          </p:cTn>
                        </p:par>
                        <p:par>
                          <p:cTn id="307" fill="hold" nodeType="afterGroup">
                            <p:stCondLst>
                              <p:cond delay="10000"/>
                            </p:stCondLst>
                            <p:childTnLst>
                              <p:par>
                                <p:cTn id="308" presetID="1" presetClass="entr" presetSubtype="0" fill="hold" grpId="0" nodeType="afterEffect">
                                  <p:stCondLst>
                                    <p:cond delay="100"/>
                                  </p:stCondLst>
                                  <p:childTnLst>
                                    <p:set>
                                      <p:cBhvr>
                                        <p:cTn id="309" dur="1" fill="hold">
                                          <p:stCondLst>
                                            <p:cond delay="0"/>
                                          </p:stCondLst>
                                        </p:cTn>
                                        <p:tgtEl>
                                          <p:spTgt spid="335034"/>
                                        </p:tgtEl>
                                        <p:attrNameLst>
                                          <p:attrName>style.visibility</p:attrName>
                                        </p:attrNameLst>
                                      </p:cBhvr>
                                      <p:to>
                                        <p:strVal val="visible"/>
                                      </p:to>
                                    </p:set>
                                  </p:childTnLst>
                                </p:cTn>
                              </p:par>
                            </p:childTnLst>
                          </p:cTn>
                        </p:par>
                        <p:par>
                          <p:cTn id="310" fill="hold" nodeType="afterGroup">
                            <p:stCondLst>
                              <p:cond delay="10100"/>
                            </p:stCondLst>
                            <p:childTnLst>
                              <p:par>
                                <p:cTn id="311" presetID="1" presetClass="entr" presetSubtype="0" fill="hold" grpId="0" nodeType="afterEffect">
                                  <p:stCondLst>
                                    <p:cond delay="100"/>
                                  </p:stCondLst>
                                  <p:childTnLst>
                                    <p:set>
                                      <p:cBhvr>
                                        <p:cTn id="312" dur="1" fill="hold">
                                          <p:stCondLst>
                                            <p:cond delay="0"/>
                                          </p:stCondLst>
                                        </p:cTn>
                                        <p:tgtEl>
                                          <p:spTgt spid="335035"/>
                                        </p:tgtEl>
                                        <p:attrNameLst>
                                          <p:attrName>style.visibility</p:attrName>
                                        </p:attrNameLst>
                                      </p:cBhvr>
                                      <p:to>
                                        <p:strVal val="visible"/>
                                      </p:to>
                                    </p:set>
                                  </p:childTnLst>
                                </p:cTn>
                              </p:par>
                            </p:childTnLst>
                          </p:cTn>
                        </p:par>
                        <p:par>
                          <p:cTn id="313" fill="hold" nodeType="afterGroup">
                            <p:stCondLst>
                              <p:cond delay="10200"/>
                            </p:stCondLst>
                            <p:childTnLst>
                              <p:par>
                                <p:cTn id="314" presetID="1" presetClass="entr" presetSubtype="0" fill="hold" grpId="0" nodeType="afterEffect">
                                  <p:stCondLst>
                                    <p:cond delay="100"/>
                                  </p:stCondLst>
                                  <p:childTnLst>
                                    <p:set>
                                      <p:cBhvr>
                                        <p:cTn id="315" dur="1" fill="hold">
                                          <p:stCondLst>
                                            <p:cond delay="0"/>
                                          </p:stCondLst>
                                        </p:cTn>
                                        <p:tgtEl>
                                          <p:spTgt spid="335036"/>
                                        </p:tgtEl>
                                        <p:attrNameLst>
                                          <p:attrName>style.visibility</p:attrName>
                                        </p:attrNameLst>
                                      </p:cBhvr>
                                      <p:to>
                                        <p:strVal val="visible"/>
                                      </p:to>
                                    </p:set>
                                  </p:childTnLst>
                                </p:cTn>
                              </p:par>
                            </p:childTnLst>
                          </p:cTn>
                        </p:par>
                        <p:par>
                          <p:cTn id="316" fill="hold" nodeType="afterGroup">
                            <p:stCondLst>
                              <p:cond delay="10300"/>
                            </p:stCondLst>
                            <p:childTnLst>
                              <p:par>
                                <p:cTn id="317" presetID="1" presetClass="entr" presetSubtype="0" fill="hold" grpId="0" nodeType="afterEffect">
                                  <p:stCondLst>
                                    <p:cond delay="100"/>
                                  </p:stCondLst>
                                  <p:childTnLst>
                                    <p:set>
                                      <p:cBhvr>
                                        <p:cTn id="318" dur="1" fill="hold">
                                          <p:stCondLst>
                                            <p:cond delay="0"/>
                                          </p:stCondLst>
                                        </p:cTn>
                                        <p:tgtEl>
                                          <p:spTgt spid="335037"/>
                                        </p:tgtEl>
                                        <p:attrNameLst>
                                          <p:attrName>style.visibility</p:attrName>
                                        </p:attrNameLst>
                                      </p:cBhvr>
                                      <p:to>
                                        <p:strVal val="visible"/>
                                      </p:to>
                                    </p:set>
                                  </p:childTnLst>
                                </p:cTn>
                              </p:par>
                            </p:childTnLst>
                          </p:cTn>
                        </p:par>
                        <p:par>
                          <p:cTn id="319" fill="hold" nodeType="afterGroup">
                            <p:stCondLst>
                              <p:cond delay="10400"/>
                            </p:stCondLst>
                            <p:childTnLst>
                              <p:par>
                                <p:cTn id="320" presetID="1" presetClass="entr" presetSubtype="0" fill="hold" grpId="0" nodeType="afterEffect">
                                  <p:stCondLst>
                                    <p:cond delay="100"/>
                                  </p:stCondLst>
                                  <p:childTnLst>
                                    <p:set>
                                      <p:cBhvr>
                                        <p:cTn id="321" dur="1" fill="hold">
                                          <p:stCondLst>
                                            <p:cond delay="0"/>
                                          </p:stCondLst>
                                        </p:cTn>
                                        <p:tgtEl>
                                          <p:spTgt spid="335038"/>
                                        </p:tgtEl>
                                        <p:attrNameLst>
                                          <p:attrName>style.visibility</p:attrName>
                                        </p:attrNameLst>
                                      </p:cBhvr>
                                      <p:to>
                                        <p:strVal val="visible"/>
                                      </p:to>
                                    </p:set>
                                  </p:childTnLst>
                                </p:cTn>
                              </p:par>
                            </p:childTnLst>
                          </p:cTn>
                        </p:par>
                        <p:par>
                          <p:cTn id="322" fill="hold" nodeType="afterGroup">
                            <p:stCondLst>
                              <p:cond delay="10500"/>
                            </p:stCondLst>
                            <p:childTnLst>
                              <p:par>
                                <p:cTn id="323" presetID="1" presetClass="entr" presetSubtype="0" fill="hold" grpId="0" nodeType="afterEffect">
                                  <p:stCondLst>
                                    <p:cond delay="100"/>
                                  </p:stCondLst>
                                  <p:childTnLst>
                                    <p:set>
                                      <p:cBhvr>
                                        <p:cTn id="324" dur="1" fill="hold">
                                          <p:stCondLst>
                                            <p:cond delay="0"/>
                                          </p:stCondLst>
                                        </p:cTn>
                                        <p:tgtEl>
                                          <p:spTgt spid="335039"/>
                                        </p:tgtEl>
                                        <p:attrNameLst>
                                          <p:attrName>style.visibility</p:attrName>
                                        </p:attrNameLst>
                                      </p:cBhvr>
                                      <p:to>
                                        <p:strVal val="visible"/>
                                      </p:to>
                                    </p:set>
                                  </p:childTnLst>
                                </p:cTn>
                              </p:par>
                            </p:childTnLst>
                          </p:cTn>
                        </p:par>
                        <p:par>
                          <p:cTn id="325" fill="hold" nodeType="afterGroup">
                            <p:stCondLst>
                              <p:cond delay="10600"/>
                            </p:stCondLst>
                            <p:childTnLst>
                              <p:par>
                                <p:cTn id="326" presetID="1" presetClass="entr" presetSubtype="0" fill="hold" grpId="0" nodeType="afterEffect">
                                  <p:stCondLst>
                                    <p:cond delay="100"/>
                                  </p:stCondLst>
                                  <p:childTnLst>
                                    <p:set>
                                      <p:cBhvr>
                                        <p:cTn id="327" dur="1" fill="hold">
                                          <p:stCondLst>
                                            <p:cond delay="0"/>
                                          </p:stCondLst>
                                        </p:cTn>
                                        <p:tgtEl>
                                          <p:spTgt spid="335040"/>
                                        </p:tgtEl>
                                        <p:attrNameLst>
                                          <p:attrName>style.visibility</p:attrName>
                                        </p:attrNameLst>
                                      </p:cBhvr>
                                      <p:to>
                                        <p:strVal val="visible"/>
                                      </p:to>
                                    </p:set>
                                  </p:childTnLst>
                                </p:cTn>
                              </p:par>
                            </p:childTnLst>
                          </p:cTn>
                        </p:par>
                        <p:par>
                          <p:cTn id="328" fill="hold" nodeType="afterGroup">
                            <p:stCondLst>
                              <p:cond delay="10700"/>
                            </p:stCondLst>
                            <p:childTnLst>
                              <p:par>
                                <p:cTn id="329" presetID="1" presetClass="entr" presetSubtype="0" fill="hold" grpId="0" nodeType="afterEffect">
                                  <p:stCondLst>
                                    <p:cond delay="100"/>
                                  </p:stCondLst>
                                  <p:childTnLst>
                                    <p:set>
                                      <p:cBhvr>
                                        <p:cTn id="330" dur="1" fill="hold">
                                          <p:stCondLst>
                                            <p:cond delay="0"/>
                                          </p:stCondLst>
                                        </p:cTn>
                                        <p:tgtEl>
                                          <p:spTgt spid="335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72" grpId="0" animBg="1"/>
      <p:bldP spid="334873" grpId="0" animBg="1"/>
      <p:bldP spid="334874" grpId="0" animBg="1"/>
      <p:bldP spid="334875" grpId="0" animBg="1"/>
      <p:bldP spid="334876" grpId="0" animBg="1"/>
      <p:bldP spid="334877" grpId="0" animBg="1"/>
      <p:bldP spid="334879" grpId="0" animBg="1"/>
      <p:bldP spid="334880" grpId="0" animBg="1"/>
      <p:bldP spid="334881" grpId="0" animBg="1"/>
      <p:bldP spid="334883" grpId="0" animBg="1"/>
      <p:bldP spid="334886" grpId="0" animBg="1"/>
      <p:bldP spid="334887" grpId="0" animBg="1"/>
      <p:bldP spid="334888" grpId="0" animBg="1"/>
      <p:bldP spid="334889" grpId="0" animBg="1"/>
      <p:bldP spid="334890" grpId="0" animBg="1"/>
      <p:bldP spid="334891" grpId="0" animBg="1"/>
      <p:bldP spid="334892" grpId="0" animBg="1"/>
      <p:bldP spid="334893" grpId="0" animBg="1"/>
      <p:bldP spid="334894" grpId="0" animBg="1"/>
      <p:bldP spid="334895" grpId="0" animBg="1"/>
      <p:bldP spid="334897" grpId="0" animBg="1"/>
      <p:bldP spid="334898" grpId="0" animBg="1"/>
      <p:bldP spid="334899" grpId="0" animBg="1"/>
      <p:bldP spid="334900" grpId="0" animBg="1"/>
      <p:bldP spid="334901" grpId="0" animBg="1"/>
      <p:bldP spid="334902" grpId="0" animBg="1"/>
      <p:bldP spid="334903" grpId="0" animBg="1"/>
      <p:bldP spid="334904" grpId="0" animBg="1"/>
      <p:bldP spid="334905" grpId="0" animBg="1"/>
      <p:bldP spid="334906" grpId="0" animBg="1"/>
      <p:bldP spid="334908" grpId="0" animBg="1"/>
      <p:bldP spid="334909" grpId="0" animBg="1"/>
      <p:bldP spid="334910" grpId="0" animBg="1"/>
      <p:bldP spid="334911" grpId="0" animBg="1"/>
      <p:bldP spid="334912" grpId="0" animBg="1"/>
      <p:bldP spid="334913" grpId="0" animBg="1"/>
      <p:bldP spid="334914" grpId="0" animBg="1"/>
      <p:bldP spid="334915" grpId="0" animBg="1"/>
      <p:bldP spid="334916" grpId="0" animBg="1"/>
      <p:bldP spid="334917" grpId="0" animBg="1"/>
      <p:bldP spid="334919" grpId="0" animBg="1"/>
      <p:bldP spid="334920" grpId="0" animBg="1"/>
      <p:bldP spid="334921" grpId="0" animBg="1"/>
      <p:bldP spid="334922" grpId="0" animBg="1"/>
      <p:bldP spid="334923" grpId="0" animBg="1"/>
      <p:bldP spid="334924" grpId="0" animBg="1"/>
      <p:bldP spid="334925" grpId="0" animBg="1"/>
      <p:bldP spid="334926" grpId="0" animBg="1"/>
      <p:bldP spid="334927" grpId="0" animBg="1"/>
      <p:bldP spid="334928" grpId="0" animBg="1"/>
      <p:bldP spid="334932" grpId="0" animBg="1"/>
      <p:bldP spid="334933" grpId="0" animBg="1"/>
      <p:bldP spid="334934" grpId="0" animBg="1"/>
      <p:bldP spid="334935" grpId="0" animBg="1"/>
      <p:bldP spid="334936" grpId="0" animBg="1"/>
      <p:bldP spid="334937" grpId="0" animBg="1"/>
      <p:bldP spid="334938" grpId="0" animBg="1"/>
      <p:bldP spid="334939" grpId="0" animBg="1"/>
      <p:bldP spid="334940" grpId="0" animBg="1"/>
      <p:bldP spid="334941" grpId="0" animBg="1"/>
      <p:bldP spid="334943" grpId="0" animBg="1"/>
      <p:bldP spid="334944" grpId="0" animBg="1"/>
      <p:bldP spid="334945" grpId="0" animBg="1"/>
      <p:bldP spid="334946" grpId="0" animBg="1"/>
      <p:bldP spid="334947" grpId="0" animBg="1"/>
      <p:bldP spid="334948" grpId="0" animBg="1"/>
      <p:bldP spid="334949" grpId="0" animBg="1"/>
      <p:bldP spid="334950" grpId="0" animBg="1"/>
      <p:bldP spid="334951" grpId="0" animBg="1"/>
      <p:bldP spid="334952" grpId="0" animBg="1"/>
      <p:bldP spid="334954" grpId="0" animBg="1"/>
      <p:bldP spid="334955" grpId="0" animBg="1"/>
      <p:bldP spid="334956" grpId="0" animBg="1"/>
      <p:bldP spid="334957" grpId="0" animBg="1"/>
      <p:bldP spid="334958" grpId="0" animBg="1"/>
      <p:bldP spid="334959" grpId="0" animBg="1"/>
      <p:bldP spid="334960" grpId="0" animBg="1"/>
      <p:bldP spid="334961" grpId="0" animBg="1"/>
      <p:bldP spid="334962" grpId="0" animBg="1"/>
      <p:bldP spid="334963" grpId="0" animBg="1"/>
      <p:bldP spid="334965" grpId="0" animBg="1"/>
      <p:bldP spid="334966" grpId="0" animBg="1"/>
      <p:bldP spid="334967" grpId="0" animBg="1"/>
      <p:bldP spid="334968" grpId="0" animBg="1"/>
      <p:bldP spid="334969" grpId="0" animBg="1"/>
      <p:bldP spid="334970" grpId="0" animBg="1"/>
      <p:bldP spid="334971" grpId="0" animBg="1"/>
      <p:bldP spid="334972" grpId="0" animBg="1"/>
      <p:bldP spid="334973" grpId="0" animBg="1"/>
      <p:bldP spid="334974" grpId="0" animBg="1"/>
      <p:bldP spid="334976" grpId="0" animBg="1"/>
      <p:bldP spid="334977" grpId="0" animBg="1"/>
      <p:bldP spid="334978" grpId="0" animBg="1"/>
      <p:bldP spid="334979" grpId="0" animBg="1"/>
      <p:bldP spid="334980" grpId="0" animBg="1"/>
      <p:bldP spid="334981" grpId="0" animBg="1"/>
      <p:bldP spid="334982" grpId="0" animBg="1"/>
      <p:bldP spid="334983" grpId="0" animBg="1"/>
      <p:bldP spid="334984" grpId="0" animBg="1"/>
      <p:bldP spid="334985" grpId="0" animBg="1"/>
      <p:bldP spid="335033" grpId="0" animBg="1"/>
      <p:bldP spid="335034" grpId="0" animBg="1"/>
      <p:bldP spid="335035" grpId="0" animBg="1"/>
      <p:bldP spid="335036" grpId="0" animBg="1"/>
      <p:bldP spid="335037" grpId="0" animBg="1"/>
      <p:bldP spid="335038" grpId="0" animBg="1"/>
      <p:bldP spid="335039" grpId="0" animBg="1"/>
      <p:bldP spid="335040" grpId="0" animBg="1"/>
      <p:bldP spid="3350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rmAutofit fontScale="90000"/>
          </a:bodyPr>
          <a:lstStyle/>
          <a:p>
            <a:r>
              <a:rPr lang="en-US" dirty="0" smtClean="0"/>
              <a:t>If you can fit 100 Earths ACROSS the Sun, how many could you fit INSIDE the Sun? (Hint: how is volume related to diameter?)</a:t>
            </a:r>
            <a:endParaRPr lang="en-US" dirty="0"/>
          </a:p>
        </p:txBody>
      </p:sp>
      <p:sp>
        <p:nvSpPr>
          <p:cNvPr id="3" name="Content Placeholder 2"/>
          <p:cNvSpPr>
            <a:spLocks noGrp="1"/>
          </p:cNvSpPr>
          <p:nvPr>
            <p:ph idx="1"/>
          </p:nvPr>
        </p:nvSpPr>
        <p:spPr>
          <a:xfrm>
            <a:off x="457200" y="3276600"/>
            <a:ext cx="8229600" cy="3048000"/>
          </a:xfrm>
        </p:spPr>
        <p:txBody>
          <a:bodyPr/>
          <a:lstStyle/>
          <a:p>
            <a:pPr marL="514350" indent="-514350">
              <a:buAutoNum type="arabicPeriod"/>
            </a:pPr>
            <a:r>
              <a:rPr lang="en-US" dirty="0" smtClean="0">
                <a:latin typeface="+mj-lt"/>
              </a:rPr>
              <a:t>100</a:t>
            </a:r>
          </a:p>
          <a:p>
            <a:pPr marL="514350" indent="-514350">
              <a:buAutoNum type="arabicPeriod"/>
            </a:pPr>
            <a:r>
              <a:rPr lang="en-US" dirty="0" smtClean="0">
                <a:latin typeface="+mj-lt"/>
              </a:rPr>
              <a:t>1,000</a:t>
            </a:r>
          </a:p>
          <a:p>
            <a:pPr marL="514350" indent="-514350">
              <a:buAutoNum type="arabicPeriod"/>
            </a:pPr>
            <a:r>
              <a:rPr lang="en-US" dirty="0" smtClean="0">
                <a:latin typeface="+mj-lt"/>
              </a:rPr>
              <a:t>10,000</a:t>
            </a:r>
          </a:p>
          <a:p>
            <a:pPr marL="514350" indent="-514350">
              <a:buAutoNum type="arabicPeriod"/>
            </a:pPr>
            <a:r>
              <a:rPr lang="en-US" dirty="0" smtClean="0">
                <a:latin typeface="+mj-lt"/>
              </a:rPr>
              <a:t>100,000</a:t>
            </a:r>
          </a:p>
          <a:p>
            <a:pPr marL="514350" indent="-514350">
              <a:buAutoNum type="arabicPeriod"/>
            </a:pPr>
            <a:r>
              <a:rPr lang="en-US" dirty="0" smtClean="0">
                <a:latin typeface="+mj-lt"/>
              </a:rPr>
              <a:t>1,000,000</a:t>
            </a:r>
            <a:endParaRPr lang="en-US" dirty="0">
              <a:latin typeface="+mj-lt"/>
            </a:endParaRPr>
          </a:p>
        </p:txBody>
      </p:sp>
    </p:spTree>
    <p:extLst>
      <p:ext uri="{BB962C8B-B14F-4D97-AF65-F5344CB8AC3E}">
        <p14:creationId xmlns:p14="http://schemas.microsoft.com/office/powerpoint/2010/main" val="340651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87" y="152400"/>
            <a:ext cx="8229600" cy="1143000"/>
          </a:xfrm>
        </p:spPr>
        <p:txBody>
          <a:bodyPr>
            <a:normAutofit/>
          </a:bodyPr>
          <a:lstStyle/>
          <a:p>
            <a:r>
              <a:rPr lang="en-US" sz="3200" dirty="0" smtClean="0"/>
              <a:t>What about the SPACING? How closely do you think this models the Earth-Moon System?</a:t>
            </a:r>
            <a:endParaRPr lang="en-US" sz="3200" dirty="0"/>
          </a:p>
        </p:txBody>
      </p:sp>
      <p:pic>
        <p:nvPicPr>
          <p:cNvPr id="4" name="Picture 3"/>
          <p:cNvPicPr/>
          <p:nvPr/>
        </p:nvPicPr>
        <p:blipFill rotWithShape="1">
          <a:blip r:embed="rId2">
            <a:extLst>
              <a:ext uri="{28A0092B-C50C-407E-A947-70E740481C1C}">
                <a14:useLocalDpi xmlns:a14="http://schemas.microsoft.com/office/drawing/2010/main" val="0"/>
              </a:ext>
            </a:extLst>
          </a:blip>
          <a:srcRect l="11558" r="13098"/>
          <a:stretch/>
        </p:blipFill>
        <p:spPr bwMode="auto">
          <a:xfrm>
            <a:off x="2209800" y="3048000"/>
            <a:ext cx="4905375" cy="366014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371600" y="1295400"/>
            <a:ext cx="7391400" cy="1938992"/>
          </a:xfrm>
          <a:prstGeom prst="rect">
            <a:avLst/>
          </a:prstGeom>
        </p:spPr>
        <p:txBody>
          <a:bodyPr wrap="square">
            <a:spAutoFit/>
          </a:bodyPr>
          <a:lstStyle/>
          <a:p>
            <a:pPr marL="342900" marR="0" lvl="0" indent="-342900">
              <a:spcBef>
                <a:spcPts val="0"/>
              </a:spcBef>
              <a:spcAft>
                <a:spcPts val="0"/>
              </a:spcAft>
              <a:buFont typeface="+mj-lt"/>
              <a:buAutoNum type="alphaLcPeriod"/>
              <a:tabLst>
                <a:tab pos="1485900" algn="l"/>
                <a:tab pos="1600200" algn="l"/>
              </a:tabLst>
            </a:pPr>
            <a:r>
              <a:rPr lang="en-US" sz="2400" dirty="0">
                <a:latin typeface="+mj-lt"/>
                <a:ea typeface="Times New Roman" panose="02020603050405020304" pitchFamily="18" charset="0"/>
                <a:cs typeface="Times New Roman" panose="02020603050405020304" pitchFamily="18" charset="0"/>
              </a:rPr>
              <a:t>Sizes are wrong and the distance is wrong</a:t>
            </a:r>
            <a:endParaRPr lang="en-US" sz="1600" dirty="0">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eriod"/>
              <a:tabLst>
                <a:tab pos="1485900" algn="l"/>
                <a:tab pos="1600200" algn="l"/>
              </a:tabLst>
            </a:pPr>
            <a:r>
              <a:rPr lang="en-US" sz="2400" dirty="0">
                <a:latin typeface="+mj-lt"/>
                <a:ea typeface="Times New Roman" panose="02020603050405020304" pitchFamily="18" charset="0"/>
                <a:cs typeface="Times New Roman" panose="02020603050405020304" pitchFamily="18" charset="0"/>
              </a:rPr>
              <a:t>Sizes are right, but the distance is wrong</a:t>
            </a:r>
            <a:endParaRPr lang="en-US" sz="1600" dirty="0">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eriod"/>
              <a:tabLst>
                <a:tab pos="1485900" algn="l"/>
                <a:tab pos="1600200" algn="l"/>
              </a:tabLst>
            </a:pPr>
            <a:r>
              <a:rPr lang="en-US" sz="2400" dirty="0">
                <a:latin typeface="+mj-lt"/>
                <a:ea typeface="Times New Roman" panose="02020603050405020304" pitchFamily="18" charset="0"/>
                <a:cs typeface="Times New Roman" panose="02020603050405020304" pitchFamily="18" charset="0"/>
              </a:rPr>
              <a:t>Sizes are wrong, but the distance is right</a:t>
            </a:r>
            <a:endParaRPr lang="en-US" sz="1600" dirty="0">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eriod"/>
              <a:tabLst>
                <a:tab pos="1485900" algn="l"/>
                <a:tab pos="1600200" algn="l"/>
              </a:tabLst>
            </a:pPr>
            <a:r>
              <a:rPr lang="en-US" sz="2400" dirty="0">
                <a:latin typeface="+mj-lt"/>
                <a:ea typeface="Times New Roman" panose="02020603050405020304" pitchFamily="18" charset="0"/>
                <a:cs typeface="Times New Roman" panose="02020603050405020304" pitchFamily="18" charset="0"/>
              </a:rPr>
              <a:t>Sizes are right and the distance is right</a:t>
            </a:r>
            <a:endParaRPr lang="en-US" sz="1600" dirty="0">
              <a:latin typeface="+mj-lt"/>
              <a:ea typeface="Times New Roman" panose="02020603050405020304" pitchFamily="18" charset="0"/>
              <a:cs typeface="Times New Roman" panose="02020603050405020304" pitchFamily="18" charset="0"/>
            </a:endParaRPr>
          </a:p>
          <a:p>
            <a:pPr marL="1485900" marR="0" indent="-1485900">
              <a:spcBef>
                <a:spcPts val="0"/>
              </a:spcBef>
              <a:spcAft>
                <a:spcPts val="0"/>
              </a:spcAft>
              <a:tabLst>
                <a:tab pos="1485900" algn="l"/>
                <a:tab pos="1600200" algn="l"/>
              </a:tabLst>
            </a:pPr>
            <a:r>
              <a:rPr lang="en-US" sz="2400" dirty="0">
                <a:latin typeface="+mj-lt"/>
                <a:ea typeface="Times New Roman" panose="02020603050405020304" pitchFamily="18" charset="0"/>
                <a:cs typeface="Times New Roman" panose="02020603050405020304" pitchFamily="18" charset="0"/>
              </a:rPr>
              <a:t> </a:t>
            </a:r>
            <a:endParaRPr lang="en-US" sz="16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0978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a:t>
            </a:r>
            <a:endParaRPr lang="en-US" dirty="0"/>
          </a:p>
        </p:txBody>
      </p:sp>
      <p:sp>
        <p:nvSpPr>
          <p:cNvPr id="3" name="Content Placeholder 2"/>
          <p:cNvSpPr>
            <a:spLocks noGrp="1"/>
          </p:cNvSpPr>
          <p:nvPr>
            <p:ph idx="1"/>
          </p:nvPr>
        </p:nvSpPr>
        <p:spPr/>
        <p:txBody>
          <a:bodyPr/>
          <a:lstStyle/>
          <a:p>
            <a:r>
              <a:rPr lang="en-US" dirty="0" smtClean="0">
                <a:latin typeface="+mj-lt"/>
              </a:rPr>
              <a:t>Using the objects your instructor has given you, model the Earth-Moon system</a:t>
            </a:r>
          </a:p>
          <a:p>
            <a:r>
              <a:rPr lang="en-US" dirty="0" smtClean="0">
                <a:latin typeface="+mj-lt"/>
              </a:rPr>
              <a:t>The team closest to the correct answer gets a prize!</a:t>
            </a:r>
            <a:endParaRPr lang="en-US" dirty="0">
              <a:latin typeface="+mj-lt"/>
            </a:endParaRPr>
          </a:p>
        </p:txBody>
      </p:sp>
    </p:spTree>
    <p:extLst>
      <p:ext uri="{BB962C8B-B14F-4D97-AF65-F5344CB8AC3E}">
        <p14:creationId xmlns:p14="http://schemas.microsoft.com/office/powerpoint/2010/main" val="3426350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2658</TotalTime>
  <Words>636</Words>
  <Application>Microsoft Office PowerPoint</Application>
  <PresentationFormat>On-screen Show (4:3)</PresentationFormat>
  <Paragraphs>116</Paragraphs>
  <Slides>21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ＭＳ Ｐゴシック</vt:lpstr>
      <vt:lpstr>Arial</vt:lpstr>
      <vt:lpstr>Calibri</vt:lpstr>
      <vt:lpstr>Constantia</vt:lpstr>
      <vt:lpstr>Times New Roman</vt:lpstr>
      <vt:lpstr>Wingdings 2</vt:lpstr>
      <vt:lpstr>Flow</vt:lpstr>
      <vt:lpstr>SPACED OUT</vt:lpstr>
      <vt:lpstr>The solar system, as seen when you click on “Mercury”</vt:lpstr>
      <vt:lpstr>Now do “Worlds In Comparison” activity</vt:lpstr>
      <vt:lpstr>How the sizes REALLY compare</vt:lpstr>
      <vt:lpstr>But what about the SUN? How big is it? (Guess)</vt:lpstr>
      <vt:lpstr>How close were you? Diameter of the Sun</vt:lpstr>
      <vt:lpstr>If you can fit 100 Earths ACROSS the Sun, how many could you fit INSIDE the Sun? (Hint: how is volume related to diameter?)</vt:lpstr>
      <vt:lpstr>What about the SPACING? How closely do you think this models the Earth-Moon System?</vt:lpstr>
      <vt:lpstr>PREDICT</vt:lpstr>
      <vt:lpstr>The Earth-Moon System</vt:lpstr>
      <vt:lpstr>Spacing of the Planets and the Pocket Solar System</vt:lpstr>
      <vt:lpstr>Notice how difficult it is to get both SIZE and DISTANCE scales represented simultaneously</vt:lpstr>
      <vt:lpstr>“A tediously accurate scale model of the solar system”</vt:lpstr>
      <vt:lpstr>FUN FACT! It’s 384,000 km from Earth to the Moon, and…</vt:lpstr>
      <vt:lpstr>The Sun-Earth System</vt:lpstr>
      <vt:lpstr>PowerPoint Presentation</vt:lpstr>
      <vt:lpstr>The planet Jupiter is about 5 AU from the Sun.</vt:lpstr>
      <vt:lpstr>The planet Uranus is about 20 times as far from the Sun as Earth is.  What statement is true?</vt:lpstr>
      <vt:lpstr>But what’s an astronomical unit? How do we know it’s 150,000,000 kilometers? </vt:lpstr>
      <vt:lpstr>Time for PART II of SPACED OUT SCALE MODELS</vt:lpstr>
      <vt:lpstr>The view from “Earth” in the SCIVR solar system module. What are these objects?</vt:lpstr>
    </vt:vector>
  </TitlesOfParts>
  <Company>SHSU/NASA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Scale Model Properties</dc:title>
  <dc:creator>Scott Miller</dc:creator>
  <cp:lastModifiedBy>Jackie Bondell</cp:lastModifiedBy>
  <cp:revision>147</cp:revision>
  <dcterms:created xsi:type="dcterms:W3CDTF">2012-06-14T14:18:38Z</dcterms:created>
  <dcterms:modified xsi:type="dcterms:W3CDTF">2018-07-20T06:24:18Z</dcterms:modified>
</cp:coreProperties>
</file>